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7" r:id="rId2"/>
    <p:sldId id="280" r:id="rId3"/>
    <p:sldId id="281" r:id="rId4"/>
    <p:sldId id="309" r:id="rId5"/>
    <p:sldId id="282" r:id="rId6"/>
    <p:sldId id="310" r:id="rId7"/>
    <p:sldId id="278" r:id="rId8"/>
    <p:sldId id="311" r:id="rId9"/>
    <p:sldId id="279" r:id="rId10"/>
    <p:sldId id="256" r:id="rId11"/>
    <p:sldId id="259" r:id="rId12"/>
    <p:sldId id="258" r:id="rId13"/>
    <p:sldId id="260" r:id="rId14"/>
    <p:sldId id="261" r:id="rId15"/>
    <p:sldId id="262" r:id="rId16"/>
    <p:sldId id="264" r:id="rId17"/>
    <p:sldId id="265" r:id="rId18"/>
    <p:sldId id="319" r:id="rId19"/>
    <p:sldId id="299" r:id="rId20"/>
    <p:sldId id="266" r:id="rId21"/>
    <p:sldId id="323" r:id="rId22"/>
    <p:sldId id="320" r:id="rId23"/>
    <p:sldId id="321" r:id="rId24"/>
    <p:sldId id="313" r:id="rId25"/>
    <p:sldId id="314" r:id="rId26"/>
    <p:sldId id="315" r:id="rId27"/>
    <p:sldId id="316" r:id="rId28"/>
    <p:sldId id="317" r:id="rId29"/>
    <p:sldId id="293" r:id="rId30"/>
    <p:sldId id="274" r:id="rId31"/>
    <p:sldId id="312" r:id="rId32"/>
    <p:sldId id="28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p15:clr>
            <a:srgbClr val="A4A3A4"/>
          </p15:clr>
        </p15:guide>
        <p15:guide id="2" pos="28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2724" autoAdjust="0"/>
  </p:normalViewPr>
  <p:slideViewPr>
    <p:cSldViewPr snapToGrid="0" snapToObjects="1" showGuides="1">
      <p:cViewPr varScale="1">
        <p:scale>
          <a:sx n="103" d="100"/>
          <a:sy n="103" d="100"/>
        </p:scale>
        <p:origin x="776" y="176"/>
      </p:cViewPr>
      <p:guideLst>
        <p:guide orient="horz" pos="2069"/>
        <p:guide pos="2814"/>
      </p:guideLst>
    </p:cSldViewPr>
  </p:slid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83" d="100"/>
          <a:sy n="83" d="100"/>
        </p:scale>
        <p:origin x="405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899B20-9D60-6449-B613-AB7B5D401873}" type="datetimeFigureOut">
              <a:rPr lang="en-US" smtClean="0"/>
              <a:t>3/18/24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7BCFA8-220B-0941-B04F-C8B05447D25E}" type="slidenum">
              <a:rPr lang="en-GB" smtClean="0"/>
              <a:t>‹#›</a:t>
            </a:fld>
            <a:endParaRPr lang="en-GB"/>
          </a:p>
        </p:txBody>
      </p:sp>
    </p:spTree>
    <p:extLst>
      <p:ext uri="{BB962C8B-B14F-4D97-AF65-F5344CB8AC3E}">
        <p14:creationId xmlns:p14="http://schemas.microsoft.com/office/powerpoint/2010/main" val="3991032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D3BAF-5BD1-A546-B88B-D34B96B1046E}" type="datetimeFigureOut">
              <a:rPr lang="en-US" smtClean="0"/>
              <a:t>3/18/24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B8CC2-FE87-2044-BFD9-7D35B60E4296}" type="slidenum">
              <a:rPr lang="en-GB" smtClean="0"/>
              <a:t>‹#›</a:t>
            </a:fld>
            <a:endParaRPr lang="en-GB"/>
          </a:p>
        </p:txBody>
      </p:sp>
    </p:spTree>
    <p:extLst>
      <p:ext uri="{BB962C8B-B14F-4D97-AF65-F5344CB8AC3E}">
        <p14:creationId xmlns:p14="http://schemas.microsoft.com/office/powerpoint/2010/main" val="13709701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This </a:t>
            </a:r>
            <a:r>
              <a:rPr lang="fr-FR" dirty="0" err="1"/>
              <a:t>quotation</a:t>
            </a:r>
            <a:r>
              <a:rPr lang="fr-FR" dirty="0"/>
              <a:t> </a:t>
            </a:r>
            <a:r>
              <a:rPr lang="fr-FR" dirty="0" err="1"/>
              <a:t>from</a:t>
            </a:r>
            <a:r>
              <a:rPr lang="fr-FR" dirty="0"/>
              <a:t> St </a:t>
            </a:r>
            <a:r>
              <a:rPr lang="fr-FR" dirty="0" err="1"/>
              <a:t>Matthew’s</a:t>
            </a:r>
            <a:r>
              <a:rPr lang="fr-FR" dirty="0"/>
              <a:t> Gospel </a:t>
            </a:r>
            <a:r>
              <a:rPr lang="fr-FR" dirty="0" err="1"/>
              <a:t>sums</a:t>
            </a:r>
            <a:r>
              <a:rPr lang="fr-FR" dirty="0"/>
              <a:t> up </a:t>
            </a:r>
            <a:r>
              <a:rPr lang="fr-FR" dirty="0" err="1"/>
              <a:t>what</a:t>
            </a:r>
            <a:r>
              <a:rPr lang="fr-FR" dirty="0"/>
              <a:t> </a:t>
            </a:r>
            <a:r>
              <a:rPr lang="fr-FR" dirty="0" err="1"/>
              <a:t>we</a:t>
            </a:r>
            <a:r>
              <a:rPr lang="fr-FR" dirty="0"/>
              <a:t> are </a:t>
            </a:r>
            <a:r>
              <a:rPr lang="fr-FR" dirty="0" err="1"/>
              <a:t>trying</a:t>
            </a:r>
            <a:r>
              <a:rPr lang="fr-FR" dirty="0"/>
              <a:t> to do </a:t>
            </a:r>
            <a:r>
              <a:rPr lang="fr-FR" dirty="0" err="1"/>
              <a:t>here</a:t>
            </a:r>
            <a:r>
              <a:rPr lang="fr-FR" dirty="0"/>
              <a:t> at Christ Church – express </a:t>
            </a:r>
            <a:r>
              <a:rPr lang="fr-FR" dirty="0" err="1"/>
              <a:t>our</a:t>
            </a:r>
            <a:r>
              <a:rPr lang="fr-FR" dirty="0"/>
              <a:t> </a:t>
            </a:r>
            <a:r>
              <a:rPr lang="fr-FR" dirty="0" err="1"/>
              <a:t>belief</a:t>
            </a:r>
            <a:r>
              <a:rPr lang="fr-FR" baseline="0" dirty="0"/>
              <a:t> and trust in Christ by </a:t>
            </a:r>
            <a:r>
              <a:rPr lang="fr-FR" baseline="0" dirty="0" err="1"/>
              <a:t>helping</a:t>
            </a:r>
            <a:r>
              <a:rPr lang="fr-FR" baseline="0" dirty="0"/>
              <a:t> </a:t>
            </a:r>
            <a:r>
              <a:rPr lang="fr-FR" baseline="0" dirty="0" err="1"/>
              <a:t>other</a:t>
            </a:r>
            <a:r>
              <a:rPr lang="fr-FR" baseline="0" dirty="0"/>
              <a:t> people.</a:t>
            </a:r>
            <a:endParaRPr lang="en-GB" dirty="0"/>
          </a:p>
        </p:txBody>
      </p:sp>
      <p:sp>
        <p:nvSpPr>
          <p:cNvPr id="4" name="Slide Number Placeholder 3"/>
          <p:cNvSpPr>
            <a:spLocks noGrp="1"/>
          </p:cNvSpPr>
          <p:nvPr>
            <p:ph type="sldNum" sz="quarter" idx="10"/>
          </p:nvPr>
        </p:nvSpPr>
        <p:spPr/>
        <p:txBody>
          <a:bodyPr/>
          <a:lstStyle/>
          <a:p>
            <a:fld id="{B3DB8CC2-FE87-2044-BFD9-7D35B60E4296}" type="slidenum">
              <a:rPr lang="en-GB" smtClean="0"/>
              <a:t>1</a:t>
            </a:fld>
            <a:endParaRPr lang="en-GB"/>
          </a:p>
        </p:txBody>
      </p:sp>
    </p:spTree>
    <p:extLst>
      <p:ext uri="{BB962C8B-B14F-4D97-AF65-F5344CB8AC3E}">
        <p14:creationId xmlns:p14="http://schemas.microsoft.com/office/powerpoint/2010/main" val="485724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ABEJ welcomes, houses, and gives medical</a:t>
            </a:r>
            <a:r>
              <a:rPr lang="en-GB" baseline="0" dirty="0"/>
              <a:t> care to people living on the streets in Lille, providing a safe environment and help towards achieving a better future,</a:t>
            </a:r>
            <a:endParaRPr lang="en-GB" dirty="0"/>
          </a:p>
        </p:txBody>
      </p:sp>
      <p:sp>
        <p:nvSpPr>
          <p:cNvPr id="4" name="Slide Number Placeholder 3"/>
          <p:cNvSpPr>
            <a:spLocks noGrp="1"/>
          </p:cNvSpPr>
          <p:nvPr>
            <p:ph type="sldNum" sz="quarter" idx="10"/>
          </p:nvPr>
        </p:nvSpPr>
        <p:spPr/>
        <p:txBody>
          <a:bodyPr/>
          <a:lstStyle/>
          <a:p>
            <a:fld id="{B3DB8CC2-FE87-2044-BFD9-7D35B60E4296}" type="slidenum">
              <a:rPr lang="en-GB" smtClean="0"/>
              <a:t>12</a:t>
            </a:fld>
            <a:endParaRPr lang="en-GB"/>
          </a:p>
        </p:txBody>
      </p:sp>
    </p:spTree>
    <p:extLst>
      <p:ext uri="{BB962C8B-B14F-4D97-AF65-F5344CB8AC3E}">
        <p14:creationId xmlns:p14="http://schemas.microsoft.com/office/powerpoint/2010/main" val="151754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Chaplain’s discretionary</a:t>
            </a:r>
            <a:r>
              <a:rPr lang="en-GB" baseline="0" dirty="0"/>
              <a:t> fund enables Debbie to help those with an immediate need for small sums.</a:t>
            </a:r>
            <a:endParaRPr lang="en-GB" dirty="0"/>
          </a:p>
        </p:txBody>
      </p:sp>
      <p:sp>
        <p:nvSpPr>
          <p:cNvPr id="4" name="Slide Number Placeholder 3"/>
          <p:cNvSpPr>
            <a:spLocks noGrp="1"/>
          </p:cNvSpPr>
          <p:nvPr>
            <p:ph type="sldNum" sz="quarter" idx="10"/>
          </p:nvPr>
        </p:nvSpPr>
        <p:spPr/>
        <p:txBody>
          <a:bodyPr/>
          <a:lstStyle/>
          <a:p>
            <a:fld id="{B3DB8CC2-FE87-2044-BFD9-7D35B60E4296}" type="slidenum">
              <a:rPr lang="en-GB" smtClean="0"/>
              <a:t>13</a:t>
            </a:fld>
            <a:endParaRPr lang="en-GB"/>
          </a:p>
        </p:txBody>
      </p:sp>
    </p:spTree>
    <p:extLst>
      <p:ext uri="{BB962C8B-B14F-4D97-AF65-F5344CB8AC3E}">
        <p14:creationId xmlns:p14="http://schemas.microsoft.com/office/powerpoint/2010/main" val="44987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We</a:t>
            </a:r>
            <a:r>
              <a:rPr lang="fr-FR" baseline="0" dirty="0"/>
              <a:t> </a:t>
            </a:r>
            <a:r>
              <a:rPr lang="fr-FR" baseline="0" dirty="0" err="1"/>
              <a:t>try</a:t>
            </a:r>
            <a:r>
              <a:rPr lang="fr-FR" baseline="0" dirty="0"/>
              <a:t> to </a:t>
            </a:r>
            <a:r>
              <a:rPr lang="fr-FR" baseline="0" dirty="0" err="1"/>
              <a:t>reach</a:t>
            </a:r>
            <a:r>
              <a:rPr lang="fr-FR" baseline="0" dirty="0"/>
              <a:t> out to </a:t>
            </a:r>
            <a:r>
              <a:rPr lang="fr-FR" baseline="0" dirty="0" err="1"/>
              <a:t>other</a:t>
            </a:r>
            <a:r>
              <a:rPr lang="fr-FR" baseline="0" dirty="0"/>
              <a:t> parts of France</a:t>
            </a:r>
            <a:endParaRPr lang="en-GB" dirty="0"/>
          </a:p>
        </p:txBody>
      </p:sp>
      <p:sp>
        <p:nvSpPr>
          <p:cNvPr id="4" name="Slide Number Placeholder 3"/>
          <p:cNvSpPr>
            <a:spLocks noGrp="1"/>
          </p:cNvSpPr>
          <p:nvPr>
            <p:ph type="sldNum" sz="quarter" idx="10"/>
          </p:nvPr>
        </p:nvSpPr>
        <p:spPr/>
        <p:txBody>
          <a:bodyPr/>
          <a:lstStyle/>
          <a:p>
            <a:fld id="{B3DB8CC2-FE87-2044-BFD9-7D35B60E4296}" type="slidenum">
              <a:rPr lang="en-GB" smtClean="0"/>
              <a:t>14</a:t>
            </a:fld>
            <a:endParaRPr lang="en-GB"/>
          </a:p>
        </p:txBody>
      </p:sp>
    </p:spTree>
    <p:extLst>
      <p:ext uri="{BB962C8B-B14F-4D97-AF65-F5344CB8AC3E}">
        <p14:creationId xmlns:p14="http://schemas.microsoft.com/office/powerpoint/2010/main" val="428402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Petits</a:t>
            </a:r>
            <a:r>
              <a:rPr lang="en-GB" dirty="0"/>
              <a:t> Frères des </a:t>
            </a:r>
            <a:r>
              <a:rPr lang="en-GB" dirty="0" err="1"/>
              <a:t>Pauvres</a:t>
            </a:r>
            <a:r>
              <a:rPr lang="en-GB" dirty="0"/>
              <a:t> help the elderly all over France, those in poverty who need practical assistance but also </a:t>
            </a:r>
            <a:r>
              <a:rPr lang="en-GB" baseline="0" dirty="0"/>
              <a:t>those who are isolated and lonely by visiting and bringing them much needed company.</a:t>
            </a:r>
            <a:endParaRPr lang="en-GB" dirty="0"/>
          </a:p>
        </p:txBody>
      </p:sp>
      <p:sp>
        <p:nvSpPr>
          <p:cNvPr id="4" name="Slide Number Placeholder 3"/>
          <p:cNvSpPr>
            <a:spLocks noGrp="1"/>
          </p:cNvSpPr>
          <p:nvPr>
            <p:ph type="sldNum" sz="quarter" idx="10"/>
          </p:nvPr>
        </p:nvSpPr>
        <p:spPr/>
        <p:txBody>
          <a:bodyPr/>
          <a:lstStyle/>
          <a:p>
            <a:fld id="{B3DB8CC2-FE87-2044-BFD9-7D35B60E4296}" type="slidenum">
              <a:rPr lang="en-GB" smtClean="0"/>
              <a:t>15</a:t>
            </a:fld>
            <a:endParaRPr lang="en-GB"/>
          </a:p>
        </p:txBody>
      </p:sp>
    </p:spTree>
    <p:extLst>
      <p:ext uri="{BB962C8B-B14F-4D97-AF65-F5344CB8AC3E}">
        <p14:creationId xmlns:p14="http://schemas.microsoft.com/office/powerpoint/2010/main" val="2178414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a:t>
            </a:r>
            <a:r>
              <a:rPr lang="fr-FR" dirty="0" err="1"/>
              <a:t>third</a:t>
            </a:r>
            <a:r>
              <a:rPr lang="fr-FR" dirty="0"/>
              <a:t> arm of </a:t>
            </a:r>
            <a:r>
              <a:rPr lang="fr-FR" dirty="0" err="1"/>
              <a:t>our</a:t>
            </a:r>
            <a:r>
              <a:rPr lang="fr-FR" dirty="0"/>
              <a:t> </a:t>
            </a:r>
            <a:r>
              <a:rPr lang="fr-FR" dirty="0" err="1"/>
              <a:t>outreach</a:t>
            </a:r>
            <a:r>
              <a:rPr lang="fr-FR" dirty="0"/>
              <a:t> </a:t>
            </a:r>
            <a:r>
              <a:rPr lang="fr-FR" dirty="0" err="1"/>
              <a:t>is</a:t>
            </a:r>
            <a:r>
              <a:rPr lang="fr-FR" dirty="0"/>
              <a:t> to organisations</a:t>
            </a:r>
            <a:r>
              <a:rPr lang="fr-FR" baseline="0" dirty="0"/>
              <a:t> </a:t>
            </a:r>
            <a:r>
              <a:rPr lang="fr-FR" baseline="0" dirty="0" err="1"/>
              <a:t>working</a:t>
            </a:r>
            <a:r>
              <a:rPr lang="fr-FR" baseline="0" dirty="0"/>
              <a:t> </a:t>
            </a:r>
            <a:r>
              <a:rPr lang="fr-FR" baseline="0" dirty="0" err="1"/>
              <a:t>abroad</a:t>
            </a:r>
            <a:endParaRPr lang="en-GB" dirty="0"/>
          </a:p>
        </p:txBody>
      </p:sp>
      <p:sp>
        <p:nvSpPr>
          <p:cNvPr id="4" name="Slide Number Placeholder 3"/>
          <p:cNvSpPr>
            <a:spLocks noGrp="1"/>
          </p:cNvSpPr>
          <p:nvPr>
            <p:ph type="sldNum" sz="quarter" idx="10"/>
          </p:nvPr>
        </p:nvSpPr>
        <p:spPr/>
        <p:txBody>
          <a:bodyPr/>
          <a:lstStyle/>
          <a:p>
            <a:fld id="{B3DB8CC2-FE87-2044-BFD9-7D35B60E4296}" type="slidenum">
              <a:rPr lang="en-GB" smtClean="0"/>
              <a:t>16</a:t>
            </a:fld>
            <a:endParaRPr lang="en-GB"/>
          </a:p>
        </p:txBody>
      </p:sp>
    </p:spTree>
    <p:extLst>
      <p:ext uri="{BB962C8B-B14F-4D97-AF65-F5344CB8AC3E}">
        <p14:creationId xmlns:p14="http://schemas.microsoft.com/office/powerpoint/2010/main" val="719808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been supporting the Beth Abi Orphanage at Chennai in India</a:t>
            </a:r>
            <a:r>
              <a:rPr lang="en-GB" baseline="0" dirty="0"/>
              <a:t> since 2011.  Several members of the church have been to visit it and we get regular progress reports on the children we are helping. This is the most recent photo we have received.</a:t>
            </a:r>
          </a:p>
          <a:p>
            <a:r>
              <a:rPr lang="en-GB" baseline="0" dirty="0"/>
              <a:t>Christian and other non-Hindu charities are currently having a hard time in India. But we enable our Indian friends to give some support.</a:t>
            </a:r>
            <a:endParaRPr lang="en-GB" dirty="0"/>
          </a:p>
        </p:txBody>
      </p:sp>
      <p:sp>
        <p:nvSpPr>
          <p:cNvPr id="4" name="Slide Number Placeholder 3"/>
          <p:cNvSpPr>
            <a:spLocks noGrp="1"/>
          </p:cNvSpPr>
          <p:nvPr>
            <p:ph type="sldNum" sz="quarter" idx="10"/>
          </p:nvPr>
        </p:nvSpPr>
        <p:spPr/>
        <p:txBody>
          <a:bodyPr/>
          <a:lstStyle/>
          <a:p>
            <a:fld id="{B3DB8CC2-FE87-2044-BFD9-7D35B60E4296}" type="slidenum">
              <a:rPr lang="en-GB" smtClean="0"/>
              <a:t>17</a:t>
            </a:fld>
            <a:endParaRPr lang="en-GB"/>
          </a:p>
        </p:txBody>
      </p:sp>
    </p:spTree>
    <p:extLst>
      <p:ext uri="{BB962C8B-B14F-4D97-AF65-F5344CB8AC3E}">
        <p14:creationId xmlns:p14="http://schemas.microsoft.com/office/powerpoint/2010/main" val="1478943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The mission</a:t>
            </a:r>
            <a:r>
              <a:rPr lang="en-GB" baseline="0" dirty="0"/>
              <a:t> of the </a:t>
            </a:r>
            <a:r>
              <a:rPr lang="en-GB" dirty="0"/>
              <a:t>Intercontinental Church Society</a:t>
            </a:r>
            <a:r>
              <a:rPr lang="en-GB" baseline="0" dirty="0"/>
              <a:t>, t</a:t>
            </a:r>
            <a:r>
              <a:rPr lang="en-GB" dirty="0"/>
              <a:t>he sponsors</a:t>
            </a:r>
            <a:r>
              <a:rPr lang="en-GB" baseline="0" dirty="0"/>
              <a:t> of this church, is to set up centres for Christian worship throughout the world.  They helped us to revitalise Christ Church a few years ago so we give something back each year to help them to help others.   </a:t>
            </a:r>
            <a:endParaRPr lang="en-GB" dirty="0"/>
          </a:p>
        </p:txBody>
      </p:sp>
      <p:sp>
        <p:nvSpPr>
          <p:cNvPr id="4" name="Slide Number Placeholder 3"/>
          <p:cNvSpPr>
            <a:spLocks noGrp="1"/>
          </p:cNvSpPr>
          <p:nvPr>
            <p:ph type="sldNum" sz="quarter" idx="10"/>
          </p:nvPr>
        </p:nvSpPr>
        <p:spPr/>
        <p:txBody>
          <a:bodyPr/>
          <a:lstStyle/>
          <a:p>
            <a:fld id="{B3DB8CC2-FE87-2044-BFD9-7D35B60E4296}" type="slidenum">
              <a:rPr lang="en-GB" smtClean="0"/>
              <a:t>20</a:t>
            </a:fld>
            <a:endParaRPr lang="en-GB"/>
          </a:p>
        </p:txBody>
      </p:sp>
    </p:spTree>
    <p:extLst>
      <p:ext uri="{BB962C8B-B14F-4D97-AF65-F5344CB8AC3E}">
        <p14:creationId xmlns:p14="http://schemas.microsoft.com/office/powerpoint/2010/main" val="3553853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a:t>
            </a:r>
            <a:r>
              <a:rPr lang="fr-FR" dirty="0" err="1"/>
              <a:t>third</a:t>
            </a:r>
            <a:r>
              <a:rPr lang="fr-FR" dirty="0"/>
              <a:t> arm of </a:t>
            </a:r>
            <a:r>
              <a:rPr lang="fr-FR" dirty="0" err="1"/>
              <a:t>our</a:t>
            </a:r>
            <a:r>
              <a:rPr lang="fr-FR" dirty="0"/>
              <a:t> </a:t>
            </a:r>
            <a:r>
              <a:rPr lang="fr-FR" dirty="0" err="1"/>
              <a:t>outreach</a:t>
            </a:r>
            <a:r>
              <a:rPr lang="fr-FR" dirty="0"/>
              <a:t> </a:t>
            </a:r>
            <a:r>
              <a:rPr lang="fr-FR" dirty="0" err="1"/>
              <a:t>is</a:t>
            </a:r>
            <a:r>
              <a:rPr lang="fr-FR" dirty="0"/>
              <a:t> to organisations</a:t>
            </a:r>
            <a:r>
              <a:rPr lang="fr-FR" baseline="0" dirty="0"/>
              <a:t> </a:t>
            </a:r>
            <a:r>
              <a:rPr lang="fr-FR" baseline="0" dirty="0" err="1"/>
              <a:t>working</a:t>
            </a:r>
            <a:r>
              <a:rPr lang="fr-FR" baseline="0" dirty="0"/>
              <a:t> </a:t>
            </a:r>
            <a:r>
              <a:rPr lang="fr-FR" baseline="0" dirty="0" err="1"/>
              <a:t>abroad</a:t>
            </a:r>
            <a:endParaRPr lang="en-GB" dirty="0"/>
          </a:p>
        </p:txBody>
      </p:sp>
      <p:sp>
        <p:nvSpPr>
          <p:cNvPr id="4" name="Slide Number Placeholder 3"/>
          <p:cNvSpPr>
            <a:spLocks noGrp="1"/>
          </p:cNvSpPr>
          <p:nvPr>
            <p:ph type="sldNum" sz="quarter" idx="10"/>
          </p:nvPr>
        </p:nvSpPr>
        <p:spPr/>
        <p:txBody>
          <a:bodyPr/>
          <a:lstStyle/>
          <a:p>
            <a:fld id="{B3DB8CC2-FE87-2044-BFD9-7D35B60E4296}" type="slidenum">
              <a:rPr lang="en-GB" smtClean="0"/>
              <a:t>21</a:t>
            </a:fld>
            <a:endParaRPr lang="en-GB"/>
          </a:p>
        </p:txBody>
      </p:sp>
    </p:spTree>
    <p:extLst>
      <p:ext uri="{BB962C8B-B14F-4D97-AF65-F5344CB8AC3E}">
        <p14:creationId xmlns:p14="http://schemas.microsoft.com/office/powerpoint/2010/main" val="1155540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666EF-7100-1F32-8C2B-55369A34D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A1F1C-4D47-E48E-A775-BE993BCB3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C2B18-BFA1-669E-7239-6A054D4DB958}"/>
              </a:ext>
            </a:extLst>
          </p:cNvPr>
          <p:cNvSpPr>
            <a:spLocks noGrp="1"/>
          </p:cNvSpPr>
          <p:nvPr>
            <p:ph type="body" idx="1"/>
          </p:nvPr>
        </p:nvSpPr>
        <p:spPr/>
        <p:txBody>
          <a:bodyPr/>
          <a:lstStyle/>
          <a:p>
            <a:endParaRPr lang="en-GB" b="1" dirty="0">
              <a:solidFill>
                <a:srgbClr val="FF0000"/>
              </a:solidFill>
            </a:endParaRPr>
          </a:p>
        </p:txBody>
      </p:sp>
      <p:sp>
        <p:nvSpPr>
          <p:cNvPr id="4" name="Slide Number Placeholder 3">
            <a:extLst>
              <a:ext uri="{FF2B5EF4-FFF2-40B4-BE49-F238E27FC236}">
                <a16:creationId xmlns:a16="http://schemas.microsoft.com/office/drawing/2014/main" id="{70DAD807-15CD-7D81-A412-D3B15716945F}"/>
              </a:ext>
            </a:extLst>
          </p:cNvPr>
          <p:cNvSpPr>
            <a:spLocks noGrp="1"/>
          </p:cNvSpPr>
          <p:nvPr>
            <p:ph type="sldNum" sz="quarter" idx="10"/>
          </p:nvPr>
        </p:nvSpPr>
        <p:spPr/>
        <p:txBody>
          <a:bodyPr/>
          <a:lstStyle/>
          <a:p>
            <a:fld id="{B3DB8CC2-FE87-2044-BFD9-7D35B60E4296}" type="slidenum">
              <a:rPr lang="en-GB" smtClean="0"/>
              <a:t>24</a:t>
            </a:fld>
            <a:endParaRPr lang="en-GB"/>
          </a:p>
        </p:txBody>
      </p:sp>
    </p:spTree>
    <p:extLst>
      <p:ext uri="{BB962C8B-B14F-4D97-AF65-F5344CB8AC3E}">
        <p14:creationId xmlns:p14="http://schemas.microsoft.com/office/powerpoint/2010/main" val="3078731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B3DB8CC2-FE87-2044-BFD9-7D35B60E4296}" type="slidenum">
              <a:rPr lang="en-GB" smtClean="0"/>
              <a:t>30</a:t>
            </a:fld>
            <a:endParaRPr lang="en-GB"/>
          </a:p>
        </p:txBody>
      </p:sp>
    </p:spTree>
    <p:extLst>
      <p:ext uri="{BB962C8B-B14F-4D97-AF65-F5344CB8AC3E}">
        <p14:creationId xmlns:p14="http://schemas.microsoft.com/office/powerpoint/2010/main" val="417624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B3DB8CC2-FE87-2044-BFD9-7D35B60E4296}" type="slidenum">
              <a:rPr lang="en-GB" smtClean="0"/>
              <a:t>2</a:t>
            </a:fld>
            <a:endParaRPr lang="en-GB"/>
          </a:p>
        </p:txBody>
      </p:sp>
    </p:spTree>
    <p:extLst>
      <p:ext uri="{BB962C8B-B14F-4D97-AF65-F5344CB8AC3E}">
        <p14:creationId xmlns:p14="http://schemas.microsoft.com/office/powerpoint/2010/main" val="2614628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9CF3A-0667-A684-0AF6-DEF4F0A72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99725-D8D4-8D44-31F3-14EA8CA5E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EE680-B56A-4104-71A3-583BB0A6D4F6}"/>
              </a:ext>
            </a:extLst>
          </p:cNvPr>
          <p:cNvSpPr>
            <a:spLocks noGrp="1"/>
          </p:cNvSpPr>
          <p:nvPr>
            <p:ph type="body" idx="1"/>
          </p:nvPr>
        </p:nvSpPr>
        <p:spPr/>
        <p:txBody>
          <a:bodyPr/>
          <a:lstStyle/>
          <a:p>
            <a:endParaRPr lang="en-GB" b="1" dirty="0">
              <a:solidFill>
                <a:srgbClr val="FF0000"/>
              </a:solidFill>
            </a:endParaRPr>
          </a:p>
        </p:txBody>
      </p:sp>
      <p:sp>
        <p:nvSpPr>
          <p:cNvPr id="4" name="Slide Number Placeholder 3">
            <a:extLst>
              <a:ext uri="{FF2B5EF4-FFF2-40B4-BE49-F238E27FC236}">
                <a16:creationId xmlns:a16="http://schemas.microsoft.com/office/drawing/2014/main" id="{396E16CB-C67A-1E69-F2D7-6125D515FB26}"/>
              </a:ext>
            </a:extLst>
          </p:cNvPr>
          <p:cNvSpPr>
            <a:spLocks noGrp="1"/>
          </p:cNvSpPr>
          <p:nvPr>
            <p:ph type="sldNum" sz="quarter" idx="10"/>
          </p:nvPr>
        </p:nvSpPr>
        <p:spPr/>
        <p:txBody>
          <a:bodyPr/>
          <a:lstStyle/>
          <a:p>
            <a:fld id="{B3DB8CC2-FE87-2044-BFD9-7D35B60E4296}" type="slidenum">
              <a:rPr lang="en-GB" smtClean="0"/>
              <a:t>31</a:t>
            </a:fld>
            <a:endParaRPr lang="en-GB"/>
          </a:p>
        </p:txBody>
      </p:sp>
    </p:spTree>
    <p:extLst>
      <p:ext uri="{BB962C8B-B14F-4D97-AF65-F5344CB8AC3E}">
        <p14:creationId xmlns:p14="http://schemas.microsoft.com/office/powerpoint/2010/main" val="4146836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DB8CC2-FE87-2044-BFD9-7D35B60E4296}" type="slidenum">
              <a:rPr lang="en-GB" smtClean="0"/>
              <a:t>32</a:t>
            </a:fld>
            <a:endParaRPr lang="en-GB"/>
          </a:p>
        </p:txBody>
      </p:sp>
    </p:spTree>
    <p:extLst>
      <p:ext uri="{BB962C8B-B14F-4D97-AF65-F5344CB8AC3E}">
        <p14:creationId xmlns:p14="http://schemas.microsoft.com/office/powerpoint/2010/main" val="278603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DB8CC2-FE87-2044-BFD9-7D35B60E4296}" type="slidenum">
              <a:rPr lang="en-GB" smtClean="0"/>
              <a:t>3</a:t>
            </a:fld>
            <a:endParaRPr lang="en-GB"/>
          </a:p>
        </p:txBody>
      </p:sp>
    </p:spTree>
    <p:extLst>
      <p:ext uri="{BB962C8B-B14F-4D97-AF65-F5344CB8AC3E}">
        <p14:creationId xmlns:p14="http://schemas.microsoft.com/office/powerpoint/2010/main" val="16924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81940-4BED-8913-82A9-1F24CB6E0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05429-7AC1-8B8F-9008-847349A47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DA27E-786C-5717-4577-FB823E76BD32}"/>
              </a:ext>
            </a:extLst>
          </p:cNvPr>
          <p:cNvSpPr>
            <a:spLocks noGrp="1"/>
          </p:cNvSpPr>
          <p:nvPr>
            <p:ph type="body" idx="1"/>
          </p:nvPr>
        </p:nvSpPr>
        <p:spPr/>
        <p:txBody>
          <a:bodyPr/>
          <a:lstStyle/>
          <a:p>
            <a:endParaRPr lang="en-GB" b="1" dirty="0">
              <a:solidFill>
                <a:srgbClr val="FF0000"/>
              </a:solidFill>
            </a:endParaRPr>
          </a:p>
        </p:txBody>
      </p:sp>
      <p:sp>
        <p:nvSpPr>
          <p:cNvPr id="4" name="Slide Number Placeholder 3">
            <a:extLst>
              <a:ext uri="{FF2B5EF4-FFF2-40B4-BE49-F238E27FC236}">
                <a16:creationId xmlns:a16="http://schemas.microsoft.com/office/drawing/2014/main" id="{E75B0615-D6C4-2982-1131-129F342DF828}"/>
              </a:ext>
            </a:extLst>
          </p:cNvPr>
          <p:cNvSpPr>
            <a:spLocks noGrp="1"/>
          </p:cNvSpPr>
          <p:nvPr>
            <p:ph type="sldNum" sz="quarter" idx="10"/>
          </p:nvPr>
        </p:nvSpPr>
        <p:spPr/>
        <p:txBody>
          <a:bodyPr/>
          <a:lstStyle/>
          <a:p>
            <a:fld id="{B3DB8CC2-FE87-2044-BFD9-7D35B60E4296}" type="slidenum">
              <a:rPr lang="en-GB" smtClean="0"/>
              <a:t>4</a:t>
            </a:fld>
            <a:endParaRPr lang="en-GB"/>
          </a:p>
        </p:txBody>
      </p:sp>
    </p:spTree>
    <p:extLst>
      <p:ext uri="{BB962C8B-B14F-4D97-AF65-F5344CB8AC3E}">
        <p14:creationId xmlns:p14="http://schemas.microsoft.com/office/powerpoint/2010/main" val="372122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DB8CC2-FE87-2044-BFD9-7D35B60E4296}" type="slidenum">
              <a:rPr lang="en-GB" smtClean="0"/>
              <a:t>5</a:t>
            </a:fld>
            <a:endParaRPr lang="en-GB"/>
          </a:p>
        </p:txBody>
      </p:sp>
    </p:spTree>
    <p:extLst>
      <p:ext uri="{BB962C8B-B14F-4D97-AF65-F5344CB8AC3E}">
        <p14:creationId xmlns:p14="http://schemas.microsoft.com/office/powerpoint/2010/main" val="163149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90290-9C65-6E93-ABC9-5A4CE7028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044F5-E1B4-AE89-1479-EB2E56601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562AD-9B07-632B-056D-C308CCFFDB87}"/>
              </a:ext>
            </a:extLst>
          </p:cNvPr>
          <p:cNvSpPr>
            <a:spLocks noGrp="1"/>
          </p:cNvSpPr>
          <p:nvPr>
            <p:ph type="body" idx="1"/>
          </p:nvPr>
        </p:nvSpPr>
        <p:spPr/>
        <p:txBody>
          <a:bodyPr/>
          <a:lstStyle/>
          <a:p>
            <a:endParaRPr lang="en-GB" b="1" dirty="0">
              <a:solidFill>
                <a:srgbClr val="FF0000"/>
              </a:solidFill>
            </a:endParaRPr>
          </a:p>
        </p:txBody>
      </p:sp>
      <p:sp>
        <p:nvSpPr>
          <p:cNvPr id="4" name="Slide Number Placeholder 3">
            <a:extLst>
              <a:ext uri="{FF2B5EF4-FFF2-40B4-BE49-F238E27FC236}">
                <a16:creationId xmlns:a16="http://schemas.microsoft.com/office/drawing/2014/main" id="{702F25B2-6E86-2160-843B-7DC20EF3CCC8}"/>
              </a:ext>
            </a:extLst>
          </p:cNvPr>
          <p:cNvSpPr>
            <a:spLocks noGrp="1"/>
          </p:cNvSpPr>
          <p:nvPr>
            <p:ph type="sldNum" sz="quarter" idx="10"/>
          </p:nvPr>
        </p:nvSpPr>
        <p:spPr/>
        <p:txBody>
          <a:bodyPr/>
          <a:lstStyle/>
          <a:p>
            <a:fld id="{B3DB8CC2-FE87-2044-BFD9-7D35B60E4296}" type="slidenum">
              <a:rPr lang="en-GB" smtClean="0"/>
              <a:t>6</a:t>
            </a:fld>
            <a:endParaRPr lang="en-GB"/>
          </a:p>
        </p:txBody>
      </p:sp>
    </p:spTree>
    <p:extLst>
      <p:ext uri="{BB962C8B-B14F-4D97-AF65-F5344CB8AC3E}">
        <p14:creationId xmlns:p14="http://schemas.microsoft.com/office/powerpoint/2010/main" val="207718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E5EDD-0956-1327-F53B-65C0ADE3C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265E5-5055-C4BF-16D7-CD2D1A32C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2ECD4-BA5B-AB93-25E2-E403D0C6C4C1}"/>
              </a:ext>
            </a:extLst>
          </p:cNvPr>
          <p:cNvSpPr>
            <a:spLocks noGrp="1"/>
          </p:cNvSpPr>
          <p:nvPr>
            <p:ph type="body" idx="1"/>
          </p:nvPr>
        </p:nvSpPr>
        <p:spPr/>
        <p:txBody>
          <a:bodyPr/>
          <a:lstStyle/>
          <a:p>
            <a:endParaRPr lang="en-GB" b="1" dirty="0">
              <a:solidFill>
                <a:srgbClr val="FF0000"/>
              </a:solidFill>
            </a:endParaRPr>
          </a:p>
        </p:txBody>
      </p:sp>
      <p:sp>
        <p:nvSpPr>
          <p:cNvPr id="4" name="Slide Number Placeholder 3">
            <a:extLst>
              <a:ext uri="{FF2B5EF4-FFF2-40B4-BE49-F238E27FC236}">
                <a16:creationId xmlns:a16="http://schemas.microsoft.com/office/drawing/2014/main" id="{DB011B6D-9F10-1453-563A-CFCEBECD3E01}"/>
              </a:ext>
            </a:extLst>
          </p:cNvPr>
          <p:cNvSpPr>
            <a:spLocks noGrp="1"/>
          </p:cNvSpPr>
          <p:nvPr>
            <p:ph type="sldNum" sz="quarter" idx="10"/>
          </p:nvPr>
        </p:nvSpPr>
        <p:spPr/>
        <p:txBody>
          <a:bodyPr/>
          <a:lstStyle/>
          <a:p>
            <a:fld id="{B3DB8CC2-FE87-2044-BFD9-7D35B60E4296}" type="slidenum">
              <a:rPr lang="en-GB" smtClean="0"/>
              <a:t>8</a:t>
            </a:fld>
            <a:endParaRPr lang="en-GB"/>
          </a:p>
        </p:txBody>
      </p:sp>
    </p:spTree>
    <p:extLst>
      <p:ext uri="{BB962C8B-B14F-4D97-AF65-F5344CB8AC3E}">
        <p14:creationId xmlns:p14="http://schemas.microsoft.com/office/powerpoint/2010/main" val="277176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We</a:t>
            </a:r>
            <a:r>
              <a:rPr lang="fr-FR" dirty="0"/>
              <a:t> </a:t>
            </a:r>
            <a:r>
              <a:rPr lang="fr-FR" dirty="0" err="1"/>
              <a:t>try</a:t>
            </a:r>
            <a:r>
              <a:rPr lang="fr-FR" dirty="0"/>
              <a:t> to spread </a:t>
            </a:r>
            <a:r>
              <a:rPr lang="fr-FR" dirty="0" err="1"/>
              <a:t>our</a:t>
            </a:r>
            <a:r>
              <a:rPr lang="fr-FR" dirty="0"/>
              <a:t> help</a:t>
            </a:r>
            <a:r>
              <a:rPr lang="fr-FR" baseline="0" dirty="0"/>
              <a:t> as </a:t>
            </a:r>
            <a:r>
              <a:rPr lang="fr-FR" baseline="0" dirty="0" err="1"/>
              <a:t>widely</a:t>
            </a:r>
            <a:r>
              <a:rPr lang="fr-FR" baseline="0" dirty="0"/>
              <a:t> as possible, </a:t>
            </a:r>
            <a:r>
              <a:rPr lang="fr-FR" baseline="0" dirty="0" err="1"/>
              <a:t>giving</a:t>
            </a:r>
            <a:r>
              <a:rPr lang="fr-FR" baseline="0" dirty="0"/>
              <a:t> to </a:t>
            </a:r>
            <a:r>
              <a:rPr lang="fr-FR" baseline="0" dirty="0" err="1"/>
              <a:t>both</a:t>
            </a:r>
            <a:r>
              <a:rPr lang="fr-FR" baseline="0" dirty="0"/>
              <a:t> </a:t>
            </a:r>
            <a:r>
              <a:rPr lang="fr-FR" baseline="0" dirty="0" err="1"/>
              <a:t>small</a:t>
            </a:r>
            <a:r>
              <a:rPr lang="fr-FR" baseline="0" dirty="0"/>
              <a:t> and large organisations</a:t>
            </a:r>
            <a:endParaRPr lang="en-GB" dirty="0"/>
          </a:p>
        </p:txBody>
      </p:sp>
      <p:sp>
        <p:nvSpPr>
          <p:cNvPr id="4" name="Slide Number Placeholder 3"/>
          <p:cNvSpPr>
            <a:spLocks noGrp="1"/>
          </p:cNvSpPr>
          <p:nvPr>
            <p:ph type="sldNum" sz="quarter" idx="10"/>
          </p:nvPr>
        </p:nvSpPr>
        <p:spPr/>
        <p:txBody>
          <a:bodyPr/>
          <a:lstStyle/>
          <a:p>
            <a:fld id="{B3DB8CC2-FE87-2044-BFD9-7D35B60E4296}" type="slidenum">
              <a:rPr lang="en-GB" smtClean="0"/>
              <a:t>10</a:t>
            </a:fld>
            <a:endParaRPr lang="en-GB"/>
          </a:p>
        </p:txBody>
      </p:sp>
    </p:spTree>
    <p:extLst>
      <p:ext uri="{BB962C8B-B14F-4D97-AF65-F5344CB8AC3E}">
        <p14:creationId xmlns:p14="http://schemas.microsoft.com/office/powerpoint/2010/main" val="253757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We</a:t>
            </a:r>
            <a:r>
              <a:rPr lang="fr-FR" dirty="0"/>
              <a:t> </a:t>
            </a:r>
            <a:r>
              <a:rPr lang="fr-FR" dirty="0" err="1"/>
              <a:t>give</a:t>
            </a:r>
            <a:r>
              <a:rPr lang="fr-FR" dirty="0"/>
              <a:t> to </a:t>
            </a:r>
            <a:r>
              <a:rPr lang="fr-FR" dirty="0" err="1"/>
              <a:t>those</a:t>
            </a:r>
            <a:r>
              <a:rPr lang="fr-FR" baseline="0" dirty="0"/>
              <a:t> </a:t>
            </a:r>
            <a:r>
              <a:rPr lang="fr-FR" baseline="0" dirty="0" err="1"/>
              <a:t>who</a:t>
            </a:r>
            <a:r>
              <a:rPr lang="fr-FR" baseline="0" dirty="0"/>
              <a:t> are </a:t>
            </a:r>
            <a:r>
              <a:rPr lang="fr-FR" baseline="0" dirty="0" err="1"/>
              <a:t>working</a:t>
            </a:r>
            <a:r>
              <a:rPr lang="fr-FR" baseline="0" dirty="0"/>
              <a:t> </a:t>
            </a:r>
            <a:r>
              <a:rPr lang="fr-FR" baseline="0" dirty="0" err="1"/>
              <a:t>locally</a:t>
            </a:r>
            <a:r>
              <a:rPr lang="fr-FR" baseline="0" dirty="0"/>
              <a:t> to help the </a:t>
            </a:r>
            <a:r>
              <a:rPr lang="fr-FR" baseline="0" dirty="0" err="1"/>
              <a:t>homeless</a:t>
            </a:r>
            <a:r>
              <a:rPr lang="fr-FR" baseline="0" dirty="0"/>
              <a:t> and the </a:t>
            </a:r>
            <a:r>
              <a:rPr lang="fr-FR" baseline="0" dirty="0" err="1"/>
              <a:t>lonely</a:t>
            </a:r>
            <a:r>
              <a:rPr lang="fr-FR" baseline="0" dirty="0"/>
              <a:t> in the Lille area</a:t>
            </a:r>
            <a:endParaRPr lang="fr-FR" dirty="0"/>
          </a:p>
        </p:txBody>
      </p:sp>
      <p:sp>
        <p:nvSpPr>
          <p:cNvPr id="4" name="Slide Number Placeholder 3"/>
          <p:cNvSpPr>
            <a:spLocks noGrp="1"/>
          </p:cNvSpPr>
          <p:nvPr>
            <p:ph type="sldNum" sz="quarter" idx="10"/>
          </p:nvPr>
        </p:nvSpPr>
        <p:spPr/>
        <p:txBody>
          <a:bodyPr/>
          <a:lstStyle/>
          <a:p>
            <a:fld id="{B3DB8CC2-FE87-2044-BFD9-7D35B60E4296}" type="slidenum">
              <a:rPr lang="en-GB" smtClean="0"/>
              <a:t>11</a:t>
            </a:fld>
            <a:endParaRPr lang="en-GB"/>
          </a:p>
        </p:txBody>
      </p:sp>
    </p:spTree>
    <p:extLst>
      <p:ext uri="{BB962C8B-B14F-4D97-AF65-F5344CB8AC3E}">
        <p14:creationId xmlns:p14="http://schemas.microsoft.com/office/powerpoint/2010/main" val="50858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lang="en-GB"/>
          </a:p>
        </p:txBody>
      </p:sp>
      <p:sp>
        <p:nvSpPr>
          <p:cNvPr id="4" name="Date Placeholder 3"/>
          <p:cNvSpPr>
            <a:spLocks noGrp="1"/>
          </p:cNvSpPr>
          <p:nvPr>
            <p:ph type="dt" sz="half" idx="10"/>
          </p:nvPr>
        </p:nvSpPr>
        <p:spPr/>
        <p:txBody>
          <a:bodyPr/>
          <a:lstStyle/>
          <a:p>
            <a:fld id="{E423E3D0-B75B-1C48-8C63-03E980F8D978}" type="datetimeFigureOut">
              <a:rPr lang="en-US" smtClean="0"/>
              <a:t>3/18/24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9403F-8693-BE47-9633-72EAAAAF8F36}" type="slidenum">
              <a:rPr lang="en-GB" smtClean="0"/>
              <a:t>‹#›</a:t>
            </a:fld>
            <a:endParaRPr lang="en-GB"/>
          </a:p>
        </p:txBody>
      </p:sp>
    </p:spTree>
    <p:extLst>
      <p:ext uri="{BB962C8B-B14F-4D97-AF65-F5344CB8AC3E}">
        <p14:creationId xmlns:p14="http://schemas.microsoft.com/office/powerpoint/2010/main" val="201954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Date Placeholder 3"/>
          <p:cNvSpPr>
            <a:spLocks noGrp="1"/>
          </p:cNvSpPr>
          <p:nvPr>
            <p:ph type="dt" sz="half" idx="10"/>
          </p:nvPr>
        </p:nvSpPr>
        <p:spPr/>
        <p:txBody>
          <a:bodyPr/>
          <a:lstStyle/>
          <a:p>
            <a:fld id="{E423E3D0-B75B-1C48-8C63-03E980F8D978}" type="datetimeFigureOut">
              <a:rPr lang="en-US" smtClean="0"/>
              <a:t>3/18/24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9403F-8693-BE47-9633-72EAAAAF8F36}" type="slidenum">
              <a:rPr lang="en-GB" smtClean="0"/>
              <a:t>‹#›</a:t>
            </a:fld>
            <a:endParaRPr lang="en-GB"/>
          </a:p>
        </p:txBody>
      </p:sp>
    </p:spTree>
    <p:extLst>
      <p:ext uri="{BB962C8B-B14F-4D97-AF65-F5344CB8AC3E}">
        <p14:creationId xmlns:p14="http://schemas.microsoft.com/office/powerpoint/2010/main" val="116051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Date Placeholder 3"/>
          <p:cNvSpPr>
            <a:spLocks noGrp="1"/>
          </p:cNvSpPr>
          <p:nvPr>
            <p:ph type="dt" sz="half" idx="10"/>
          </p:nvPr>
        </p:nvSpPr>
        <p:spPr/>
        <p:txBody>
          <a:bodyPr/>
          <a:lstStyle/>
          <a:p>
            <a:fld id="{E423E3D0-B75B-1C48-8C63-03E980F8D978}" type="datetimeFigureOut">
              <a:rPr lang="en-US" smtClean="0"/>
              <a:t>3/18/24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9403F-8693-BE47-9633-72EAAAAF8F36}" type="slidenum">
              <a:rPr lang="en-GB" smtClean="0"/>
              <a:t>‹#›</a:t>
            </a:fld>
            <a:endParaRPr lang="en-GB"/>
          </a:p>
        </p:txBody>
      </p:sp>
    </p:spTree>
    <p:extLst>
      <p:ext uri="{BB962C8B-B14F-4D97-AF65-F5344CB8AC3E}">
        <p14:creationId xmlns:p14="http://schemas.microsoft.com/office/powerpoint/2010/main" val="3058128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rgbClr val="002060"/>
                </a:solidFill>
                <a:latin typeface="Segoe UI" panose="020B0502040204020203" pitchFamily="34" charset="0"/>
                <a:cs typeface="Segoe UI" panose="020B0502040204020203" pitchFamily="34" charset="0"/>
              </a:defRPr>
            </a:lvl1pPr>
          </a:lstStyle>
          <a:p>
            <a:r>
              <a:rPr lang="fr-FR"/>
              <a:t>March 29th, 2020</a:t>
            </a:r>
            <a:endParaRPr lang="fr-FR" dirty="0"/>
          </a:p>
        </p:txBody>
      </p:sp>
      <p:sp>
        <p:nvSpPr>
          <p:cNvPr id="5" name="Footer Placeholder 4"/>
          <p:cNvSpPr>
            <a:spLocks noGrp="1"/>
          </p:cNvSpPr>
          <p:nvPr>
            <p:ph type="ftr" sz="quarter" idx="11"/>
          </p:nvPr>
        </p:nvSpPr>
        <p:spPr/>
        <p:txBody>
          <a:bodyPr/>
          <a:lstStyle>
            <a:lvl1pPr>
              <a:defRPr>
                <a:solidFill>
                  <a:srgbClr val="002060"/>
                </a:solidFill>
                <a:latin typeface="Segoe UI" panose="020B0502040204020203" pitchFamily="34" charset="0"/>
                <a:cs typeface="Segoe UI" panose="020B0502040204020203" pitchFamily="34" charset="0"/>
              </a:defRPr>
            </a:lvl1pPr>
          </a:lstStyle>
          <a:p>
            <a:r>
              <a:rPr lang="fr-FR"/>
              <a:t>AGM 2020</a:t>
            </a:r>
            <a:endParaRPr lang="fr-FR" dirty="0"/>
          </a:p>
        </p:txBody>
      </p:sp>
      <p:sp>
        <p:nvSpPr>
          <p:cNvPr id="6" name="Slide Number Placeholder 5"/>
          <p:cNvSpPr>
            <a:spLocks noGrp="1"/>
          </p:cNvSpPr>
          <p:nvPr>
            <p:ph type="sldNum" sz="quarter" idx="12"/>
          </p:nvPr>
        </p:nvSpPr>
        <p:spPr/>
        <p:txBody>
          <a:bodyPr/>
          <a:lstStyle>
            <a:lvl1pPr>
              <a:defRPr>
                <a:solidFill>
                  <a:srgbClr val="002060"/>
                </a:solidFill>
                <a:latin typeface="Segoe UI" panose="020B0502040204020203" pitchFamily="34" charset="0"/>
                <a:cs typeface="Segoe UI" panose="020B0502040204020203" pitchFamily="34" charset="0"/>
              </a:defRPr>
            </a:lvl1pPr>
          </a:lstStyle>
          <a:p>
            <a:fld id="{EA11C88B-0EF1-4814-AC70-007AA1929DE1}" type="slidenum">
              <a:rPr lang="fr-FR" smtClean="0"/>
              <a:pPr/>
              <a:t>‹#›</a:t>
            </a:fld>
            <a:endParaRPr lang="fr-FR"/>
          </a:p>
        </p:txBody>
      </p:sp>
      <p:sp>
        <p:nvSpPr>
          <p:cNvPr id="8" name="TextBox 4"/>
          <p:cNvSpPr txBox="1"/>
          <p:nvPr userDrawn="1"/>
        </p:nvSpPr>
        <p:spPr>
          <a:xfrm>
            <a:off x="1003300" y="388558"/>
            <a:ext cx="4227535" cy="523220"/>
          </a:xfrm>
          <a:prstGeom prst="rect">
            <a:avLst/>
          </a:prstGeom>
          <a:noFill/>
        </p:spPr>
        <p:txBody>
          <a:bodyPr wrap="square" rtlCol="0">
            <a:spAutoFit/>
          </a:bodyPr>
          <a:lstStyle/>
          <a:p>
            <a:r>
              <a:rPr lang="en-GB" sz="1400" b="0" dirty="0">
                <a:solidFill>
                  <a:srgbClr val="254061"/>
                </a:solidFill>
                <a:latin typeface="Segoe UI" panose="020B0502040204020203" pitchFamily="34" charset="0"/>
                <a:cs typeface="Segoe UI" panose="020B0502040204020203" pitchFamily="34" charset="0"/>
              </a:rPr>
              <a:t>Outreach and Mission</a:t>
            </a:r>
          </a:p>
          <a:p>
            <a:r>
              <a:rPr lang="en-GB" sz="1400" b="0" dirty="0">
                <a:solidFill>
                  <a:srgbClr val="254061"/>
                </a:solidFill>
                <a:latin typeface="Segoe UI" panose="020B0502040204020203" pitchFamily="34" charset="0"/>
                <a:cs typeface="Segoe UI" panose="020B0502040204020203" pitchFamily="34" charset="0"/>
              </a:rPr>
              <a:t>La Solidarité Anglicane de Lille</a:t>
            </a:r>
          </a:p>
        </p:txBody>
      </p:sp>
      <p:pic>
        <p:nvPicPr>
          <p:cNvPr id="2" name="Image 1"/>
          <p:cNvPicPr>
            <a:picLocks noChangeAspect="1"/>
          </p:cNvPicPr>
          <p:nvPr userDrawn="1"/>
        </p:nvPicPr>
        <p:blipFill>
          <a:blip r:embed="rId2"/>
          <a:stretch>
            <a:fillRect/>
          </a:stretch>
        </p:blipFill>
        <p:spPr>
          <a:xfrm>
            <a:off x="170263" y="174323"/>
            <a:ext cx="833037" cy="951689"/>
          </a:xfrm>
          <a:prstGeom prst="rect">
            <a:avLst/>
          </a:prstGeom>
        </p:spPr>
      </p:pic>
    </p:spTree>
    <p:extLst>
      <p:ext uri="{BB962C8B-B14F-4D97-AF65-F5344CB8AC3E}">
        <p14:creationId xmlns:p14="http://schemas.microsoft.com/office/powerpoint/2010/main" val="10341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GB"/>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Date Placeholder 3"/>
          <p:cNvSpPr>
            <a:spLocks noGrp="1"/>
          </p:cNvSpPr>
          <p:nvPr>
            <p:ph type="dt" sz="half" idx="10"/>
          </p:nvPr>
        </p:nvSpPr>
        <p:spPr/>
        <p:txBody>
          <a:bodyPr/>
          <a:lstStyle/>
          <a:p>
            <a:fld id="{E423E3D0-B75B-1C48-8C63-03E980F8D978}" type="datetimeFigureOut">
              <a:rPr lang="en-US" smtClean="0"/>
              <a:t>3/18/24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9403F-8693-BE47-9633-72EAAAAF8F36}" type="slidenum">
              <a:rPr lang="en-GB" smtClean="0"/>
              <a:t>‹#›</a:t>
            </a:fld>
            <a:endParaRPr lang="en-GB"/>
          </a:p>
        </p:txBody>
      </p:sp>
    </p:spTree>
    <p:extLst>
      <p:ext uri="{BB962C8B-B14F-4D97-AF65-F5344CB8AC3E}">
        <p14:creationId xmlns:p14="http://schemas.microsoft.com/office/powerpoint/2010/main" val="170712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p:cNvSpPr>
            <a:spLocks noGrp="1"/>
          </p:cNvSpPr>
          <p:nvPr>
            <p:ph type="dt" sz="half" idx="10"/>
          </p:nvPr>
        </p:nvSpPr>
        <p:spPr/>
        <p:txBody>
          <a:bodyPr/>
          <a:lstStyle/>
          <a:p>
            <a:fld id="{E423E3D0-B75B-1C48-8C63-03E980F8D978}" type="datetimeFigureOut">
              <a:rPr lang="en-US" smtClean="0"/>
              <a:t>3/18/24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9403F-8693-BE47-9633-72EAAAAF8F36}" type="slidenum">
              <a:rPr lang="en-GB" smtClean="0"/>
              <a:t>‹#›</a:t>
            </a:fld>
            <a:endParaRPr lang="en-GB"/>
          </a:p>
        </p:txBody>
      </p:sp>
    </p:spTree>
    <p:extLst>
      <p:ext uri="{BB962C8B-B14F-4D97-AF65-F5344CB8AC3E}">
        <p14:creationId xmlns:p14="http://schemas.microsoft.com/office/powerpoint/2010/main" val="123601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5" name="Date Placeholder 4"/>
          <p:cNvSpPr>
            <a:spLocks noGrp="1"/>
          </p:cNvSpPr>
          <p:nvPr>
            <p:ph type="dt" sz="half" idx="10"/>
          </p:nvPr>
        </p:nvSpPr>
        <p:spPr/>
        <p:txBody>
          <a:bodyPr/>
          <a:lstStyle/>
          <a:p>
            <a:fld id="{E423E3D0-B75B-1C48-8C63-03E980F8D978}" type="datetimeFigureOut">
              <a:rPr lang="en-US" smtClean="0"/>
              <a:t>3/18/24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9403F-8693-BE47-9633-72EAAAAF8F36}" type="slidenum">
              <a:rPr lang="en-GB" smtClean="0"/>
              <a:t>‹#›</a:t>
            </a:fld>
            <a:endParaRPr lang="en-GB"/>
          </a:p>
        </p:txBody>
      </p:sp>
    </p:spTree>
    <p:extLst>
      <p:ext uri="{BB962C8B-B14F-4D97-AF65-F5344CB8AC3E}">
        <p14:creationId xmlns:p14="http://schemas.microsoft.com/office/powerpoint/2010/main" val="407247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7" name="Date Placeholder 6"/>
          <p:cNvSpPr>
            <a:spLocks noGrp="1"/>
          </p:cNvSpPr>
          <p:nvPr>
            <p:ph type="dt" sz="half" idx="10"/>
          </p:nvPr>
        </p:nvSpPr>
        <p:spPr/>
        <p:txBody>
          <a:bodyPr/>
          <a:lstStyle/>
          <a:p>
            <a:fld id="{E423E3D0-B75B-1C48-8C63-03E980F8D978}" type="datetimeFigureOut">
              <a:rPr lang="en-US" smtClean="0"/>
              <a:t>3/18/24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C9403F-8693-BE47-9633-72EAAAAF8F36}" type="slidenum">
              <a:rPr lang="en-GB" smtClean="0"/>
              <a:t>‹#›</a:t>
            </a:fld>
            <a:endParaRPr lang="en-GB"/>
          </a:p>
        </p:txBody>
      </p:sp>
    </p:spTree>
    <p:extLst>
      <p:ext uri="{BB962C8B-B14F-4D97-AF65-F5344CB8AC3E}">
        <p14:creationId xmlns:p14="http://schemas.microsoft.com/office/powerpoint/2010/main" val="89960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GB"/>
          </a:p>
        </p:txBody>
      </p:sp>
      <p:sp>
        <p:nvSpPr>
          <p:cNvPr id="3" name="Date Placeholder 2"/>
          <p:cNvSpPr>
            <a:spLocks noGrp="1"/>
          </p:cNvSpPr>
          <p:nvPr>
            <p:ph type="dt" sz="half" idx="10"/>
          </p:nvPr>
        </p:nvSpPr>
        <p:spPr/>
        <p:txBody>
          <a:bodyPr/>
          <a:lstStyle/>
          <a:p>
            <a:fld id="{E423E3D0-B75B-1C48-8C63-03E980F8D978}" type="datetimeFigureOut">
              <a:rPr lang="en-US" smtClean="0"/>
              <a:t>3/18/24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C9403F-8693-BE47-9633-72EAAAAF8F36}" type="slidenum">
              <a:rPr lang="en-GB" smtClean="0"/>
              <a:t>‹#›</a:t>
            </a:fld>
            <a:endParaRPr lang="en-GB"/>
          </a:p>
        </p:txBody>
      </p:sp>
    </p:spTree>
    <p:extLst>
      <p:ext uri="{BB962C8B-B14F-4D97-AF65-F5344CB8AC3E}">
        <p14:creationId xmlns:p14="http://schemas.microsoft.com/office/powerpoint/2010/main" val="423838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3A38543F-E240-8743-BD88-E3C03D695EB2}"/>
              </a:ext>
            </a:extLst>
          </p:cNvPr>
          <p:cNvPicPr>
            <a:picLocks noChangeAspect="1"/>
          </p:cNvPicPr>
          <p:nvPr userDrawn="1"/>
        </p:nvPicPr>
        <p:blipFill>
          <a:blip r:embed="rId2">
            <a:alphaModFix amt="20000"/>
          </a:blip>
          <a:stretch>
            <a:fillRect/>
          </a:stretch>
        </p:blipFill>
        <p:spPr>
          <a:xfrm rot="510470">
            <a:off x="6399574" y="1053342"/>
            <a:ext cx="3909243" cy="5863866"/>
          </a:xfrm>
          <a:prstGeom prst="rect">
            <a:avLst/>
          </a:prstGeom>
        </p:spPr>
      </p:pic>
      <p:sp>
        <p:nvSpPr>
          <p:cNvPr id="4" name="TextBox 3">
            <a:extLst>
              <a:ext uri="{FF2B5EF4-FFF2-40B4-BE49-F238E27FC236}">
                <a16:creationId xmlns:a16="http://schemas.microsoft.com/office/drawing/2014/main" id="{345B6301-21CE-6F44-AF9D-B8B55BBFC07D}"/>
              </a:ext>
            </a:extLst>
          </p:cNvPr>
          <p:cNvSpPr txBox="1"/>
          <p:nvPr userDrawn="1"/>
        </p:nvSpPr>
        <p:spPr>
          <a:xfrm rot="741778">
            <a:off x="6982371" y="5625825"/>
            <a:ext cx="2059319" cy="461665"/>
          </a:xfrm>
          <a:prstGeom prst="rect">
            <a:avLst/>
          </a:prstGeom>
          <a:noFill/>
        </p:spPr>
        <p:txBody>
          <a:bodyPr wrap="square" rtlCol="0">
            <a:spAutoFit/>
          </a:bodyPr>
          <a:lstStyle/>
          <a:p>
            <a:pPr algn="ctr"/>
            <a:r>
              <a:rPr lang="en-FR" sz="1200" dirty="0">
                <a:solidFill>
                  <a:schemeClr val="bg2">
                    <a:lumMod val="60000"/>
                    <a:lumOff val="40000"/>
                  </a:schemeClr>
                </a:solidFill>
                <a:latin typeface="Cambria" panose="02040503050406030204" pitchFamily="18" charset="0"/>
              </a:rPr>
              <a:t>LA SOLIDARITE ANGLICANE DE LILLE</a:t>
            </a:r>
          </a:p>
        </p:txBody>
      </p:sp>
    </p:spTree>
    <p:extLst>
      <p:ext uri="{BB962C8B-B14F-4D97-AF65-F5344CB8AC3E}">
        <p14:creationId xmlns:p14="http://schemas.microsoft.com/office/powerpoint/2010/main" val="70969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E423E3D0-B75B-1C48-8C63-03E980F8D978}" type="datetimeFigureOut">
              <a:rPr lang="en-US" smtClean="0"/>
              <a:t>3/18/24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9403F-8693-BE47-9633-72EAAAAF8F36}" type="slidenum">
              <a:rPr lang="en-GB" smtClean="0"/>
              <a:t>‹#›</a:t>
            </a:fld>
            <a:endParaRPr lang="en-GB"/>
          </a:p>
        </p:txBody>
      </p:sp>
    </p:spTree>
    <p:extLst>
      <p:ext uri="{BB962C8B-B14F-4D97-AF65-F5344CB8AC3E}">
        <p14:creationId xmlns:p14="http://schemas.microsoft.com/office/powerpoint/2010/main" val="410554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E423E3D0-B75B-1C48-8C63-03E980F8D978}" type="datetimeFigureOut">
              <a:rPr lang="en-US" smtClean="0"/>
              <a:t>3/18/24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9403F-8693-BE47-9633-72EAAAAF8F36}" type="slidenum">
              <a:rPr lang="en-GB" smtClean="0"/>
              <a:t>‹#›</a:t>
            </a:fld>
            <a:endParaRPr lang="en-GB"/>
          </a:p>
        </p:txBody>
      </p:sp>
    </p:spTree>
    <p:extLst>
      <p:ext uri="{BB962C8B-B14F-4D97-AF65-F5344CB8AC3E}">
        <p14:creationId xmlns:p14="http://schemas.microsoft.com/office/powerpoint/2010/main" val="191212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40000"/>
                <a:lumOff val="6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3E3D0-B75B-1C48-8C63-03E980F8D978}" type="datetimeFigureOut">
              <a:rPr lang="en-US" smtClean="0"/>
              <a:t>3/18/24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9403F-8693-BE47-9633-72EAAAAF8F36}" type="slidenum">
              <a:rPr lang="en-GB" smtClean="0"/>
              <a:t>‹#›</a:t>
            </a:fld>
            <a:endParaRPr lang="en-GB"/>
          </a:p>
        </p:txBody>
      </p:sp>
    </p:spTree>
    <p:extLst>
      <p:ext uri="{BB962C8B-B14F-4D97-AF65-F5344CB8AC3E}">
        <p14:creationId xmlns:p14="http://schemas.microsoft.com/office/powerpoint/2010/main" val="294407709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5" y="476250"/>
            <a:ext cx="8239125" cy="4308872"/>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sz="4400" dirty="0">
              <a:solidFill>
                <a:srgbClr val="254061"/>
              </a:solidFill>
              <a:latin typeface="Lato Regular"/>
              <a:cs typeface="Lato Regular"/>
            </a:endParaRPr>
          </a:p>
          <a:p>
            <a:r>
              <a:rPr lang="en-GB" sz="4400" dirty="0">
                <a:solidFill>
                  <a:srgbClr val="254061"/>
                </a:solidFill>
                <a:latin typeface="Lato Regular"/>
                <a:cs typeface="Lato Regular"/>
              </a:rPr>
              <a:t>LA SOLIDARITE ANGLICANE DE LILLE</a:t>
            </a:r>
          </a:p>
          <a:p>
            <a:r>
              <a:rPr lang="en-GB" sz="4400" dirty="0">
                <a:solidFill>
                  <a:srgbClr val="254061"/>
                </a:solidFill>
                <a:latin typeface="Lato Regular"/>
                <a:cs typeface="Lato Regular"/>
              </a:rPr>
              <a:t>Annual General Meeting </a:t>
            </a:r>
          </a:p>
          <a:p>
            <a:r>
              <a:rPr lang="en-GB" sz="4400" dirty="0">
                <a:solidFill>
                  <a:srgbClr val="254061"/>
                </a:solidFill>
                <a:latin typeface="Lato Regular"/>
                <a:cs typeface="Lato Regular"/>
              </a:rPr>
              <a:t>11 March 2024</a:t>
            </a:r>
          </a:p>
        </p:txBody>
      </p:sp>
      <p:sp>
        <p:nvSpPr>
          <p:cNvPr id="6" name="TextBox 5"/>
          <p:cNvSpPr txBox="1"/>
          <p:nvPr/>
        </p:nvSpPr>
        <p:spPr>
          <a:xfrm>
            <a:off x="460375" y="5132478"/>
            <a:ext cx="8239125" cy="1015663"/>
          </a:xfrm>
          <a:prstGeom prst="rect">
            <a:avLst/>
          </a:prstGeom>
          <a:noFill/>
        </p:spPr>
        <p:txBody>
          <a:bodyPr wrap="square" rtlCol="0">
            <a:spAutoFit/>
          </a:bodyPr>
          <a:lstStyle/>
          <a:p>
            <a:r>
              <a:rPr lang="en-GB" sz="2000" i="1" dirty="0">
                <a:solidFill>
                  <a:srgbClr val="254061"/>
                </a:solidFill>
                <a:latin typeface="Lato Regular"/>
                <a:cs typeface="Lato Regular"/>
              </a:rPr>
              <a:t>'Truly I tell you, whatever you did for one of the least of these brothers and sisters of mine, you did for me.’</a:t>
            </a:r>
          </a:p>
          <a:p>
            <a:r>
              <a:rPr lang="en-GB" sz="2000" dirty="0">
                <a:solidFill>
                  <a:srgbClr val="254061"/>
                </a:solidFill>
                <a:latin typeface="Lato Regular"/>
                <a:cs typeface="Lato Regular"/>
              </a:rPr>
              <a:t>Matthew 25:40</a:t>
            </a:r>
          </a:p>
        </p:txBody>
      </p:sp>
    </p:spTree>
    <p:extLst>
      <p:ext uri="{BB962C8B-B14F-4D97-AF65-F5344CB8AC3E}">
        <p14:creationId xmlns:p14="http://schemas.microsoft.com/office/powerpoint/2010/main" val="80970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5" y="476250"/>
            <a:ext cx="8239125" cy="3908762"/>
          </a:xfrm>
          <a:prstGeom prst="rect">
            <a:avLst/>
          </a:prstGeom>
          <a:noFill/>
        </p:spPr>
        <p:txBody>
          <a:bodyPr wrap="square" rtlCol="0">
            <a:spAutoFit/>
          </a:bodyPr>
          <a:lstStyle/>
          <a:p>
            <a:r>
              <a:rPr lang="en-GB" b="1" dirty="0">
                <a:solidFill>
                  <a:schemeClr val="accent1">
                    <a:lumMod val="50000"/>
                  </a:schemeClr>
                </a:solidFill>
                <a:latin typeface="Lato Regular"/>
                <a:cs typeface="Lato Regular"/>
              </a:rPr>
              <a:t>Christ Church Lille</a:t>
            </a:r>
          </a:p>
          <a:p>
            <a:r>
              <a:rPr lang="en-GB" b="1" dirty="0">
                <a:solidFill>
                  <a:schemeClr val="accent1">
                    <a:lumMod val="50000"/>
                  </a:schemeClr>
                </a:solidFill>
                <a:latin typeface="Lato Regular"/>
                <a:cs typeface="Lato Regular"/>
              </a:rPr>
              <a:t>Outreach and Mission</a:t>
            </a:r>
          </a:p>
          <a:p>
            <a:r>
              <a:rPr lang="en-GB" b="1" dirty="0">
                <a:solidFill>
                  <a:schemeClr val="accent1">
                    <a:lumMod val="50000"/>
                  </a:schemeClr>
                </a:solidFill>
                <a:latin typeface="Lato Regular"/>
                <a:cs typeface="Lato Regular"/>
              </a:rPr>
              <a:t>La </a:t>
            </a:r>
            <a:r>
              <a:rPr lang="en-GB" b="1" dirty="0" err="1">
                <a:solidFill>
                  <a:schemeClr val="accent1">
                    <a:lumMod val="50000"/>
                  </a:schemeClr>
                </a:solidFill>
                <a:latin typeface="Lato Regular"/>
                <a:cs typeface="Lato Regular"/>
              </a:rPr>
              <a:t>Solidarité</a:t>
            </a:r>
            <a:r>
              <a:rPr lang="en-GB" b="1" dirty="0">
                <a:solidFill>
                  <a:schemeClr val="accent1">
                    <a:lumMod val="50000"/>
                  </a:schemeClr>
                </a:solidFill>
                <a:latin typeface="Lato Regular"/>
                <a:cs typeface="Lato Regular"/>
              </a:rPr>
              <a:t> </a:t>
            </a:r>
            <a:r>
              <a:rPr lang="en-GB" b="1" dirty="0" err="1">
                <a:solidFill>
                  <a:schemeClr val="accent1">
                    <a:lumMod val="50000"/>
                  </a:schemeClr>
                </a:solidFill>
                <a:latin typeface="Lato Regular"/>
                <a:cs typeface="Lato Regular"/>
              </a:rPr>
              <a:t>Anglicane</a:t>
            </a:r>
            <a:r>
              <a:rPr lang="en-GB" b="1" dirty="0">
                <a:solidFill>
                  <a:schemeClr val="accent1">
                    <a:lumMod val="50000"/>
                  </a:schemeClr>
                </a:solidFill>
                <a:latin typeface="Lato Regular"/>
                <a:cs typeface="Lato Regular"/>
              </a:rPr>
              <a:t> de Lille</a:t>
            </a:r>
          </a:p>
          <a:p>
            <a:endParaRPr lang="en-GB" dirty="0">
              <a:solidFill>
                <a:schemeClr val="accent1">
                  <a:lumMod val="50000"/>
                </a:schemeClr>
              </a:solidFill>
              <a:latin typeface="Lato Regular"/>
              <a:cs typeface="Lato Regular"/>
            </a:endParaRPr>
          </a:p>
          <a:p>
            <a:endParaRPr lang="en-GB" sz="4400" dirty="0">
              <a:solidFill>
                <a:schemeClr val="accent1">
                  <a:lumMod val="50000"/>
                </a:schemeClr>
              </a:solidFill>
              <a:latin typeface="Lato Regular"/>
              <a:cs typeface="Lato Regular"/>
            </a:endParaRPr>
          </a:p>
          <a:p>
            <a:r>
              <a:rPr lang="en-GB" sz="4400" dirty="0">
                <a:solidFill>
                  <a:schemeClr val="accent1">
                    <a:lumMod val="50000"/>
                  </a:schemeClr>
                </a:solidFill>
                <a:latin typeface="Lato Regular"/>
                <a:cs typeface="Lato Regular"/>
              </a:rPr>
              <a:t>In 2023 we supported local, national and international organisations</a:t>
            </a:r>
          </a:p>
        </p:txBody>
      </p:sp>
    </p:spTree>
    <p:extLst>
      <p:ext uri="{BB962C8B-B14F-4D97-AF65-F5344CB8AC3E}">
        <p14:creationId xmlns:p14="http://schemas.microsoft.com/office/powerpoint/2010/main" val="118234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5" y="476250"/>
            <a:ext cx="8239125" cy="1877437"/>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solidFill>
                <a:srgbClr val="254061"/>
              </a:solidFill>
              <a:latin typeface="Lato Regular"/>
              <a:cs typeface="Lato Regular"/>
            </a:endParaRPr>
          </a:p>
          <a:p>
            <a:endParaRPr lang="en-GB" sz="4400" dirty="0">
              <a:solidFill>
                <a:srgbClr val="254061"/>
              </a:solidFill>
              <a:latin typeface="Lato Regular"/>
              <a:cs typeface="Lato Regular"/>
            </a:endParaRPr>
          </a:p>
        </p:txBody>
      </p:sp>
      <p:sp>
        <p:nvSpPr>
          <p:cNvPr id="2" name="TextBox 1"/>
          <p:cNvSpPr txBox="1"/>
          <p:nvPr/>
        </p:nvSpPr>
        <p:spPr>
          <a:xfrm>
            <a:off x="571500" y="2667000"/>
            <a:ext cx="7858125" cy="1446550"/>
          </a:xfrm>
          <a:prstGeom prst="rect">
            <a:avLst/>
          </a:prstGeom>
          <a:noFill/>
        </p:spPr>
        <p:txBody>
          <a:bodyPr wrap="square" rtlCol="0">
            <a:spAutoFit/>
          </a:bodyPr>
          <a:lstStyle/>
          <a:p>
            <a:r>
              <a:rPr lang="en-GB" sz="4400" dirty="0">
                <a:solidFill>
                  <a:srgbClr val="254061"/>
                </a:solidFill>
                <a:latin typeface="Lato Regular"/>
                <a:cs typeface="Lato Regular"/>
              </a:rPr>
              <a:t>SUPPORTING WORK IN OUR</a:t>
            </a:r>
            <a:r>
              <a:rPr lang="en-GB" sz="4400" dirty="0">
                <a:solidFill>
                  <a:srgbClr val="254061"/>
                </a:solidFill>
              </a:rPr>
              <a:t> </a:t>
            </a:r>
            <a:r>
              <a:rPr lang="en-GB" sz="4400" dirty="0">
                <a:solidFill>
                  <a:srgbClr val="254061"/>
                </a:solidFill>
                <a:latin typeface="Lato Regular"/>
                <a:cs typeface="Lato Regular"/>
              </a:rPr>
              <a:t>COMMUNITY</a:t>
            </a:r>
          </a:p>
        </p:txBody>
      </p:sp>
    </p:spTree>
    <p:extLst>
      <p:ext uri="{BB962C8B-B14F-4D97-AF65-F5344CB8AC3E}">
        <p14:creationId xmlns:p14="http://schemas.microsoft.com/office/powerpoint/2010/main" val="3028886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C2BDF080-4B78-DA7D-4DE2-7221B0261BA6}"/>
              </a:ext>
            </a:extLst>
          </p:cNvPr>
          <p:cNvPicPr>
            <a:picLocks noChangeAspect="1"/>
          </p:cNvPicPr>
          <p:nvPr/>
        </p:nvPicPr>
        <p:blipFill>
          <a:blip r:embed="rId3"/>
          <a:stretch>
            <a:fillRect/>
          </a:stretch>
        </p:blipFill>
        <p:spPr>
          <a:xfrm>
            <a:off x="395416" y="488092"/>
            <a:ext cx="5697666" cy="5697666"/>
          </a:xfrm>
          <a:prstGeom prst="rect">
            <a:avLst/>
          </a:prstGeom>
        </p:spPr>
      </p:pic>
    </p:spTree>
    <p:extLst>
      <p:ext uri="{BB962C8B-B14F-4D97-AF65-F5344CB8AC3E}">
        <p14:creationId xmlns:p14="http://schemas.microsoft.com/office/powerpoint/2010/main" val="274213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5" y="476250"/>
            <a:ext cx="8239125" cy="1877437"/>
          </a:xfrm>
          <a:prstGeom prst="rect">
            <a:avLst/>
          </a:prstGeom>
          <a:noFill/>
        </p:spPr>
        <p:txBody>
          <a:bodyPr wrap="square" rtlCol="0">
            <a:spAutoFit/>
          </a:bodyPr>
          <a:lstStyle/>
          <a:p>
            <a:r>
              <a:rPr lang="en-GB" b="1" dirty="0">
                <a:latin typeface="Lato Regular"/>
                <a:cs typeface="Lato Regular"/>
              </a:rPr>
              <a:t>Christ Church Lille</a:t>
            </a:r>
          </a:p>
          <a:p>
            <a:r>
              <a:rPr lang="en-GB" b="1" dirty="0">
                <a:latin typeface="Lato Regular"/>
                <a:cs typeface="Lato Regular"/>
              </a:rPr>
              <a:t>Outreach and Mission</a:t>
            </a:r>
          </a:p>
          <a:p>
            <a:r>
              <a:rPr lang="en-GB" b="1" dirty="0">
                <a:latin typeface="Lato Regular"/>
                <a:cs typeface="Lato Regular"/>
              </a:rPr>
              <a:t>La </a:t>
            </a:r>
            <a:r>
              <a:rPr lang="en-GB" b="1" dirty="0" err="1">
                <a:latin typeface="Lato Regular"/>
                <a:cs typeface="Lato Regular"/>
              </a:rPr>
              <a:t>Solidarité</a:t>
            </a:r>
            <a:r>
              <a:rPr lang="en-GB" b="1" dirty="0">
                <a:latin typeface="Lato Regular"/>
                <a:cs typeface="Lato Regular"/>
              </a:rPr>
              <a:t> </a:t>
            </a:r>
            <a:r>
              <a:rPr lang="en-GB" b="1" dirty="0" err="1">
                <a:latin typeface="Lato Regular"/>
                <a:cs typeface="Lato Regular"/>
              </a:rPr>
              <a:t>Anglicane</a:t>
            </a:r>
            <a:r>
              <a:rPr lang="en-GB" b="1" dirty="0">
                <a:latin typeface="Lato Regular"/>
                <a:cs typeface="Lato Regular"/>
              </a:rPr>
              <a:t> de Lille</a:t>
            </a:r>
          </a:p>
          <a:p>
            <a:endParaRPr lang="en-GB" dirty="0">
              <a:latin typeface="Lato Regular"/>
              <a:cs typeface="Lato Regular"/>
            </a:endParaRPr>
          </a:p>
          <a:p>
            <a:endParaRPr lang="en-GB" sz="4400" dirty="0">
              <a:latin typeface="Lato Regular"/>
              <a:cs typeface="Lato Regular"/>
            </a:endParaRPr>
          </a:p>
        </p:txBody>
      </p:sp>
      <p:sp>
        <p:nvSpPr>
          <p:cNvPr id="2" name="TextBox 1"/>
          <p:cNvSpPr txBox="1"/>
          <p:nvPr/>
        </p:nvSpPr>
        <p:spPr>
          <a:xfrm>
            <a:off x="571500" y="2667000"/>
            <a:ext cx="7858125" cy="1446550"/>
          </a:xfrm>
          <a:prstGeom prst="rect">
            <a:avLst/>
          </a:prstGeom>
          <a:noFill/>
        </p:spPr>
        <p:txBody>
          <a:bodyPr wrap="square" rtlCol="0">
            <a:spAutoFit/>
          </a:bodyPr>
          <a:lstStyle/>
          <a:p>
            <a:r>
              <a:rPr lang="en-GB" sz="4400" dirty="0"/>
              <a:t>SUPPORTING WORK IN OUR COMMUNITY</a:t>
            </a:r>
          </a:p>
        </p:txBody>
      </p:sp>
      <p:pic>
        <p:nvPicPr>
          <p:cNvPr id="3" name="Picture 2" descr="financial-concept-emergenc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68047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5" y="476250"/>
            <a:ext cx="8239125" cy="1877437"/>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solidFill>
                <a:srgbClr val="254061"/>
              </a:solidFill>
              <a:latin typeface="Lato Regular"/>
              <a:cs typeface="Lato Regular"/>
            </a:endParaRPr>
          </a:p>
          <a:p>
            <a:endParaRPr lang="en-GB" sz="4400" dirty="0">
              <a:solidFill>
                <a:srgbClr val="254061"/>
              </a:solidFill>
              <a:latin typeface="Lato Regular"/>
              <a:cs typeface="Lato Regular"/>
            </a:endParaRPr>
          </a:p>
        </p:txBody>
      </p:sp>
      <p:sp>
        <p:nvSpPr>
          <p:cNvPr id="2" name="TextBox 1"/>
          <p:cNvSpPr txBox="1"/>
          <p:nvPr/>
        </p:nvSpPr>
        <p:spPr>
          <a:xfrm>
            <a:off x="571500" y="2667000"/>
            <a:ext cx="7858125" cy="1446550"/>
          </a:xfrm>
          <a:prstGeom prst="rect">
            <a:avLst/>
          </a:prstGeom>
          <a:noFill/>
        </p:spPr>
        <p:txBody>
          <a:bodyPr wrap="square" rtlCol="0">
            <a:spAutoFit/>
          </a:bodyPr>
          <a:lstStyle/>
          <a:p>
            <a:r>
              <a:rPr lang="en-GB" sz="4400" dirty="0">
                <a:solidFill>
                  <a:srgbClr val="254061"/>
                </a:solidFill>
                <a:latin typeface="Lato Regular"/>
                <a:cs typeface="Lato Regular"/>
              </a:rPr>
              <a:t>SUPPORTING WORK IN FRANCE</a:t>
            </a:r>
          </a:p>
        </p:txBody>
      </p:sp>
    </p:spTree>
    <p:extLst>
      <p:ext uri="{BB962C8B-B14F-4D97-AF65-F5344CB8AC3E}">
        <p14:creationId xmlns:p14="http://schemas.microsoft.com/office/powerpoint/2010/main" val="790618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erson, posing&#10;&#10;Description automatically generated">
            <a:extLst>
              <a:ext uri="{FF2B5EF4-FFF2-40B4-BE49-F238E27FC236}">
                <a16:creationId xmlns:a16="http://schemas.microsoft.com/office/drawing/2014/main" id="{13CFB2E3-3AAF-81C2-6AD6-C3F1530B5DF3}"/>
              </a:ext>
            </a:extLst>
          </p:cNvPr>
          <p:cNvPicPr>
            <a:picLocks noChangeAspect="1"/>
          </p:cNvPicPr>
          <p:nvPr/>
        </p:nvPicPr>
        <p:blipFill>
          <a:blip r:embed="rId3"/>
          <a:stretch>
            <a:fillRect/>
          </a:stretch>
        </p:blipFill>
        <p:spPr>
          <a:xfrm>
            <a:off x="384316" y="292966"/>
            <a:ext cx="7772400" cy="3740467"/>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B8BFDBDA-A2BD-D7DB-09B4-05D668015878}"/>
              </a:ext>
            </a:extLst>
          </p:cNvPr>
          <p:cNvPicPr>
            <a:picLocks noChangeAspect="1"/>
          </p:cNvPicPr>
          <p:nvPr/>
        </p:nvPicPr>
        <p:blipFill>
          <a:blip r:embed="rId4"/>
          <a:stretch>
            <a:fillRect/>
          </a:stretch>
        </p:blipFill>
        <p:spPr>
          <a:xfrm>
            <a:off x="384316" y="3429000"/>
            <a:ext cx="6972300" cy="3822700"/>
          </a:xfrm>
          <a:prstGeom prst="rect">
            <a:avLst/>
          </a:prstGeom>
        </p:spPr>
      </p:pic>
      <p:sp>
        <p:nvSpPr>
          <p:cNvPr id="2" name="TextBox 1">
            <a:extLst>
              <a:ext uri="{FF2B5EF4-FFF2-40B4-BE49-F238E27FC236}">
                <a16:creationId xmlns:a16="http://schemas.microsoft.com/office/drawing/2014/main" id="{16E2AE4D-CB82-B84F-DF1F-796A1FFABFC8}"/>
              </a:ext>
            </a:extLst>
          </p:cNvPr>
          <p:cNvSpPr txBox="1"/>
          <p:nvPr/>
        </p:nvSpPr>
        <p:spPr>
          <a:xfrm>
            <a:off x="3870466" y="2879124"/>
            <a:ext cx="4361935" cy="461665"/>
          </a:xfrm>
          <a:prstGeom prst="rect">
            <a:avLst/>
          </a:prstGeom>
          <a:noFill/>
        </p:spPr>
        <p:txBody>
          <a:bodyPr wrap="square" rtlCol="0">
            <a:spAutoFit/>
          </a:bodyPr>
          <a:lstStyle/>
          <a:p>
            <a:r>
              <a:rPr lang="en-FR" sz="2400" dirty="0"/>
              <a:t>LES PETITS FRERES DES PAUVRES</a:t>
            </a:r>
          </a:p>
        </p:txBody>
      </p:sp>
    </p:spTree>
    <p:extLst>
      <p:ext uri="{BB962C8B-B14F-4D97-AF65-F5344CB8AC3E}">
        <p14:creationId xmlns:p14="http://schemas.microsoft.com/office/powerpoint/2010/main" val="90228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5" y="476250"/>
            <a:ext cx="8239125" cy="1877437"/>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solidFill>
                <a:srgbClr val="254061"/>
              </a:solidFill>
              <a:latin typeface="Lato Regular"/>
              <a:cs typeface="Lato Regular"/>
            </a:endParaRPr>
          </a:p>
          <a:p>
            <a:endParaRPr lang="en-GB" sz="4400" dirty="0">
              <a:latin typeface="Lato Regular"/>
              <a:cs typeface="Lato Regular"/>
            </a:endParaRPr>
          </a:p>
        </p:txBody>
      </p:sp>
      <p:sp>
        <p:nvSpPr>
          <p:cNvPr id="2" name="TextBox 1"/>
          <p:cNvSpPr txBox="1"/>
          <p:nvPr/>
        </p:nvSpPr>
        <p:spPr>
          <a:xfrm>
            <a:off x="571500" y="2667000"/>
            <a:ext cx="7858125" cy="1446550"/>
          </a:xfrm>
          <a:prstGeom prst="rect">
            <a:avLst/>
          </a:prstGeom>
          <a:noFill/>
        </p:spPr>
        <p:txBody>
          <a:bodyPr wrap="square" rtlCol="0">
            <a:spAutoFit/>
          </a:bodyPr>
          <a:lstStyle/>
          <a:p>
            <a:r>
              <a:rPr lang="en-GB" sz="4400" dirty="0">
                <a:solidFill>
                  <a:srgbClr val="254061"/>
                </a:solidFill>
                <a:latin typeface="Lato Regular"/>
                <a:cs typeface="Lato Regular"/>
              </a:rPr>
              <a:t>SUPPORTING WORK IN THE WORLD</a:t>
            </a:r>
          </a:p>
        </p:txBody>
      </p:sp>
    </p:spTree>
    <p:extLst>
      <p:ext uri="{BB962C8B-B14F-4D97-AF65-F5344CB8AC3E}">
        <p14:creationId xmlns:p14="http://schemas.microsoft.com/office/powerpoint/2010/main" val="120495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6874C5-A778-664A-9EDD-D96CC51BD136}"/>
              </a:ext>
            </a:extLst>
          </p:cNvPr>
          <p:cNvSpPr txBox="1"/>
          <p:nvPr/>
        </p:nvSpPr>
        <p:spPr>
          <a:xfrm>
            <a:off x="234925" y="439737"/>
            <a:ext cx="8645550" cy="830997"/>
          </a:xfrm>
          <a:prstGeom prst="rect">
            <a:avLst/>
          </a:prstGeom>
          <a:noFill/>
        </p:spPr>
        <p:txBody>
          <a:bodyPr wrap="square" rtlCol="0">
            <a:spAutoFit/>
          </a:bodyPr>
          <a:lstStyle/>
          <a:p>
            <a:r>
              <a:rPr lang="en-FR" sz="4800" dirty="0">
                <a:solidFill>
                  <a:schemeClr val="bg1"/>
                </a:solidFill>
              </a:rPr>
              <a:t>Beth Abi Orphanage</a:t>
            </a:r>
          </a:p>
        </p:txBody>
      </p:sp>
      <p:pic>
        <p:nvPicPr>
          <p:cNvPr id="4" name="Picture 3" descr="A group of boys posing for a photo&#10;&#10;Description automatically generated">
            <a:extLst>
              <a:ext uri="{FF2B5EF4-FFF2-40B4-BE49-F238E27FC236}">
                <a16:creationId xmlns:a16="http://schemas.microsoft.com/office/drawing/2014/main" id="{3FCE3924-9AE5-8D18-BEA6-B64373278BC6}"/>
              </a:ext>
            </a:extLst>
          </p:cNvPr>
          <p:cNvPicPr>
            <a:picLocks noChangeAspect="1"/>
          </p:cNvPicPr>
          <p:nvPr/>
        </p:nvPicPr>
        <p:blipFill>
          <a:blip r:embed="rId3"/>
          <a:stretch>
            <a:fillRect/>
          </a:stretch>
        </p:blipFill>
        <p:spPr>
          <a:xfrm>
            <a:off x="234925" y="1392043"/>
            <a:ext cx="8909075" cy="4827098"/>
          </a:xfrm>
          <a:prstGeom prst="rect">
            <a:avLst/>
          </a:prstGeom>
        </p:spPr>
      </p:pic>
    </p:spTree>
    <p:extLst>
      <p:ext uri="{BB962C8B-B14F-4D97-AF65-F5344CB8AC3E}">
        <p14:creationId xmlns:p14="http://schemas.microsoft.com/office/powerpoint/2010/main" val="1626489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C848-CB26-1128-FECF-44841BA8BD8E}"/>
              </a:ext>
            </a:extLst>
          </p:cNvPr>
          <p:cNvSpPr>
            <a:spLocks noGrp="1"/>
          </p:cNvSpPr>
          <p:nvPr>
            <p:ph type="ctrTitle"/>
          </p:nvPr>
        </p:nvSpPr>
        <p:spPr/>
        <p:txBody>
          <a:bodyPr/>
          <a:lstStyle/>
          <a:p>
            <a:endParaRPr lang="en-FR"/>
          </a:p>
        </p:txBody>
      </p:sp>
      <p:sp>
        <p:nvSpPr>
          <p:cNvPr id="3" name="Subtitle 2">
            <a:extLst>
              <a:ext uri="{FF2B5EF4-FFF2-40B4-BE49-F238E27FC236}">
                <a16:creationId xmlns:a16="http://schemas.microsoft.com/office/drawing/2014/main" id="{41CE2890-8B44-B2C0-325F-3DA64D4AF4A4}"/>
              </a:ext>
            </a:extLst>
          </p:cNvPr>
          <p:cNvSpPr>
            <a:spLocks noGrp="1"/>
          </p:cNvSpPr>
          <p:nvPr>
            <p:ph type="subTitle" idx="1"/>
          </p:nvPr>
        </p:nvSpPr>
        <p:spPr/>
        <p:txBody>
          <a:bodyPr/>
          <a:lstStyle/>
          <a:p>
            <a:endParaRPr lang="en-FR"/>
          </a:p>
        </p:txBody>
      </p:sp>
      <p:pic>
        <p:nvPicPr>
          <p:cNvPr id="5" name="Picture 4" descr="A group of children sitting on a log&#10;&#10;Description automatically generated">
            <a:extLst>
              <a:ext uri="{FF2B5EF4-FFF2-40B4-BE49-F238E27FC236}">
                <a16:creationId xmlns:a16="http://schemas.microsoft.com/office/drawing/2014/main" id="{38DDD050-0311-7EBB-556A-2BB84BB262D3}"/>
              </a:ext>
            </a:extLst>
          </p:cNvPr>
          <p:cNvPicPr>
            <a:picLocks noChangeAspect="1"/>
          </p:cNvPicPr>
          <p:nvPr/>
        </p:nvPicPr>
        <p:blipFill>
          <a:blip r:embed="rId2"/>
          <a:stretch>
            <a:fillRect/>
          </a:stretch>
        </p:blipFill>
        <p:spPr>
          <a:xfrm>
            <a:off x="410219" y="1513672"/>
            <a:ext cx="8192657" cy="4313414"/>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661E3B78-11CB-EAE5-F5E3-49B29D1ECB7E}"/>
              </a:ext>
            </a:extLst>
          </p:cNvPr>
          <p:cNvPicPr>
            <a:picLocks noChangeAspect="1"/>
          </p:cNvPicPr>
          <p:nvPr/>
        </p:nvPicPr>
        <p:blipFill>
          <a:blip r:embed="rId3"/>
          <a:stretch>
            <a:fillRect/>
          </a:stretch>
        </p:blipFill>
        <p:spPr>
          <a:xfrm>
            <a:off x="2502244" y="1001536"/>
            <a:ext cx="3819122" cy="1095407"/>
          </a:xfrm>
          <a:prstGeom prst="rect">
            <a:avLst/>
          </a:prstGeom>
        </p:spPr>
      </p:pic>
    </p:spTree>
    <p:extLst>
      <p:ext uri="{BB962C8B-B14F-4D97-AF65-F5344CB8AC3E}">
        <p14:creationId xmlns:p14="http://schemas.microsoft.com/office/powerpoint/2010/main" val="18219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E9793EA6-597A-E405-8E8B-D81657711612}"/>
              </a:ext>
            </a:extLst>
          </p:cNvPr>
          <p:cNvPicPr>
            <a:picLocks noChangeAspect="1"/>
          </p:cNvPicPr>
          <p:nvPr/>
        </p:nvPicPr>
        <p:blipFill>
          <a:blip r:embed="rId2"/>
          <a:stretch>
            <a:fillRect/>
          </a:stretch>
        </p:blipFill>
        <p:spPr>
          <a:xfrm>
            <a:off x="1320800" y="1936750"/>
            <a:ext cx="6502400" cy="2984500"/>
          </a:xfrm>
          <a:prstGeom prst="rect">
            <a:avLst/>
          </a:prstGeom>
        </p:spPr>
      </p:pic>
    </p:spTree>
    <p:extLst>
      <p:ext uri="{BB962C8B-B14F-4D97-AF65-F5344CB8AC3E}">
        <p14:creationId xmlns:p14="http://schemas.microsoft.com/office/powerpoint/2010/main" val="23890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5" y="476250"/>
            <a:ext cx="8239125" cy="1200329"/>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solidFill>
                <a:srgbClr val="254061"/>
              </a:solidFill>
              <a:latin typeface="Lato Regular"/>
              <a:cs typeface="Lato Regular"/>
            </a:endParaRPr>
          </a:p>
        </p:txBody>
      </p:sp>
      <p:sp>
        <p:nvSpPr>
          <p:cNvPr id="2" name="TextBox 1">
            <a:extLst>
              <a:ext uri="{FF2B5EF4-FFF2-40B4-BE49-F238E27FC236}">
                <a16:creationId xmlns:a16="http://schemas.microsoft.com/office/drawing/2014/main" id="{F9AE2BAA-5302-4942-BCD9-B4A2DEFB5734}"/>
              </a:ext>
            </a:extLst>
          </p:cNvPr>
          <p:cNvSpPr txBox="1"/>
          <p:nvPr/>
        </p:nvSpPr>
        <p:spPr>
          <a:xfrm>
            <a:off x="914400" y="1587937"/>
            <a:ext cx="7348654" cy="4832092"/>
          </a:xfrm>
          <a:prstGeom prst="rect">
            <a:avLst/>
          </a:prstGeom>
          <a:noFill/>
        </p:spPr>
        <p:txBody>
          <a:bodyPr wrap="square" rtlCol="0">
            <a:spAutoFit/>
          </a:bodyPr>
          <a:lstStyle/>
          <a:p>
            <a:r>
              <a:rPr lang="fr-FR" sz="2800" b="1" dirty="0">
                <a:solidFill>
                  <a:schemeClr val="bg2">
                    <a:lumMod val="75000"/>
                  </a:schemeClr>
                </a:solidFill>
              </a:rPr>
              <a:t>I    </a:t>
            </a:r>
            <a:r>
              <a:rPr lang="fr-FR" sz="2800" b="1" dirty="0" err="1">
                <a:solidFill>
                  <a:schemeClr val="bg2">
                    <a:lumMod val="75000"/>
                  </a:schemeClr>
                </a:solidFill>
              </a:rPr>
              <a:t>Welcome</a:t>
            </a:r>
            <a:endParaRPr lang="fr-FR" sz="2800" b="1" dirty="0">
              <a:solidFill>
                <a:schemeClr val="bg2">
                  <a:lumMod val="75000"/>
                </a:schemeClr>
              </a:solidFill>
            </a:endParaRPr>
          </a:p>
          <a:p>
            <a:pPr marL="742950" lvl="1" indent="-285750">
              <a:buFont typeface="Arial" panose="020B0604020202020204" pitchFamily="34" charset="0"/>
              <a:buChar char="•"/>
            </a:pPr>
            <a:r>
              <a:rPr lang="fr-FR" sz="2800" dirty="0" err="1">
                <a:solidFill>
                  <a:schemeClr val="bg2">
                    <a:lumMod val="75000"/>
                  </a:schemeClr>
                </a:solidFill>
              </a:rPr>
              <a:t>Opening</a:t>
            </a:r>
            <a:r>
              <a:rPr lang="fr-FR" sz="2800" dirty="0">
                <a:solidFill>
                  <a:schemeClr val="bg2">
                    <a:lumMod val="75000"/>
                  </a:schemeClr>
                </a:solidFill>
              </a:rPr>
              <a:t> </a:t>
            </a:r>
            <a:r>
              <a:rPr lang="fr-FR" sz="2800" dirty="0" err="1">
                <a:solidFill>
                  <a:schemeClr val="bg2">
                    <a:lumMod val="75000"/>
                  </a:schemeClr>
                </a:solidFill>
              </a:rPr>
              <a:t>with</a:t>
            </a:r>
            <a:r>
              <a:rPr lang="fr-FR" sz="2800" dirty="0">
                <a:solidFill>
                  <a:schemeClr val="bg2">
                    <a:lumMod val="75000"/>
                  </a:schemeClr>
                </a:solidFill>
              </a:rPr>
              <a:t> </a:t>
            </a:r>
            <a:r>
              <a:rPr lang="fr-FR" sz="2800" dirty="0" err="1">
                <a:solidFill>
                  <a:schemeClr val="bg2">
                    <a:lumMod val="75000"/>
                  </a:schemeClr>
                </a:solidFill>
              </a:rPr>
              <a:t>prayers</a:t>
            </a:r>
            <a:endParaRPr lang="fr-FR" sz="2800" dirty="0">
              <a:solidFill>
                <a:schemeClr val="bg2">
                  <a:lumMod val="75000"/>
                </a:schemeClr>
              </a:solidFill>
            </a:endParaRPr>
          </a:p>
          <a:p>
            <a:pPr marL="742950" lvl="1" indent="-285750">
              <a:buFont typeface="Arial" panose="020B0604020202020204" pitchFamily="34" charset="0"/>
              <a:buChar char="•"/>
            </a:pPr>
            <a:r>
              <a:rPr lang="fr-FR" sz="2800" dirty="0">
                <a:solidFill>
                  <a:schemeClr val="bg2">
                    <a:lumMod val="75000"/>
                  </a:schemeClr>
                </a:solidFill>
              </a:rPr>
              <a:t>Apologies for absence</a:t>
            </a:r>
          </a:p>
          <a:p>
            <a:pPr marL="742950" lvl="1" indent="-285750">
              <a:buFont typeface="Arial" panose="020B0604020202020204" pitchFamily="34" charset="0"/>
              <a:buChar char="•"/>
            </a:pPr>
            <a:r>
              <a:rPr lang="fr-FR" sz="2800" dirty="0">
                <a:solidFill>
                  <a:schemeClr val="bg2">
                    <a:lumMod val="75000"/>
                  </a:schemeClr>
                </a:solidFill>
              </a:rPr>
              <a:t>Electoral roll</a:t>
            </a:r>
          </a:p>
          <a:p>
            <a:r>
              <a:rPr lang="fr-FR" sz="2800" b="1" dirty="0">
                <a:solidFill>
                  <a:schemeClr val="bg2">
                    <a:lumMod val="75000"/>
                  </a:schemeClr>
                </a:solidFill>
              </a:rPr>
              <a:t>II   The </a:t>
            </a:r>
            <a:r>
              <a:rPr lang="fr-FR" sz="2800" b="1" dirty="0" err="1">
                <a:solidFill>
                  <a:schemeClr val="bg2">
                    <a:lumMod val="75000"/>
                  </a:schemeClr>
                </a:solidFill>
              </a:rPr>
              <a:t>committee</a:t>
            </a:r>
            <a:endParaRPr lang="fr-FR" sz="2800" b="1" dirty="0">
              <a:solidFill>
                <a:schemeClr val="bg2">
                  <a:lumMod val="75000"/>
                </a:schemeClr>
              </a:solidFill>
            </a:endParaRPr>
          </a:p>
          <a:p>
            <a:r>
              <a:rPr lang="fr-FR" sz="2800" b="1" dirty="0">
                <a:solidFill>
                  <a:schemeClr val="bg2">
                    <a:lumMod val="75000"/>
                  </a:schemeClr>
                </a:solidFill>
              </a:rPr>
              <a:t>III  Minutes of the 2023 AGM</a:t>
            </a:r>
          </a:p>
          <a:p>
            <a:pPr marL="914400" lvl="1" indent="-457200">
              <a:buFont typeface="Arial" panose="020B0604020202020204" pitchFamily="34" charset="0"/>
              <a:buChar char="•"/>
            </a:pPr>
            <a:r>
              <a:rPr lang="fr-FR" sz="2800" dirty="0" err="1">
                <a:solidFill>
                  <a:schemeClr val="bg2">
                    <a:lumMod val="75000"/>
                  </a:schemeClr>
                </a:solidFill>
              </a:rPr>
              <a:t>Approval</a:t>
            </a:r>
            <a:r>
              <a:rPr lang="fr-FR" sz="2800" dirty="0">
                <a:solidFill>
                  <a:schemeClr val="bg2">
                    <a:lumMod val="75000"/>
                  </a:schemeClr>
                </a:solidFill>
              </a:rPr>
              <a:t> of minutes</a:t>
            </a:r>
          </a:p>
          <a:p>
            <a:pPr marL="914400" lvl="1" indent="-457200">
              <a:buFont typeface="Arial" panose="020B0604020202020204" pitchFamily="34" charset="0"/>
              <a:buChar char="•"/>
            </a:pPr>
            <a:r>
              <a:rPr lang="fr-FR" sz="2800" dirty="0" err="1">
                <a:solidFill>
                  <a:schemeClr val="bg2">
                    <a:lumMod val="75000"/>
                  </a:schemeClr>
                </a:solidFill>
              </a:rPr>
              <a:t>Matters</a:t>
            </a:r>
            <a:r>
              <a:rPr lang="fr-FR" sz="2800" dirty="0">
                <a:solidFill>
                  <a:schemeClr val="bg2">
                    <a:lumMod val="75000"/>
                  </a:schemeClr>
                </a:solidFill>
              </a:rPr>
              <a:t> </a:t>
            </a:r>
            <a:r>
              <a:rPr lang="fr-FR" sz="2800" dirty="0" err="1">
                <a:solidFill>
                  <a:schemeClr val="bg2">
                    <a:lumMod val="75000"/>
                  </a:schemeClr>
                </a:solidFill>
              </a:rPr>
              <a:t>arising</a:t>
            </a:r>
            <a:endParaRPr lang="fr-FR" sz="2800" dirty="0">
              <a:solidFill>
                <a:schemeClr val="bg2">
                  <a:lumMod val="75000"/>
                </a:schemeClr>
              </a:solidFill>
            </a:endParaRPr>
          </a:p>
          <a:p>
            <a:r>
              <a:rPr lang="fr-FR" sz="2800" b="1" dirty="0">
                <a:solidFill>
                  <a:schemeClr val="bg2">
                    <a:lumMod val="75000"/>
                  </a:schemeClr>
                </a:solidFill>
              </a:rPr>
              <a:t>IV  Report on Grants made </a:t>
            </a:r>
            <a:r>
              <a:rPr lang="fr-FR" sz="2800" b="1" dirty="0" err="1">
                <a:solidFill>
                  <a:schemeClr val="bg2">
                    <a:lumMod val="75000"/>
                  </a:schemeClr>
                </a:solidFill>
              </a:rPr>
              <a:t>during</a:t>
            </a:r>
            <a:r>
              <a:rPr lang="fr-FR" sz="2800" b="1" dirty="0">
                <a:solidFill>
                  <a:schemeClr val="bg2">
                    <a:lumMod val="75000"/>
                  </a:schemeClr>
                </a:solidFill>
              </a:rPr>
              <a:t> 2023</a:t>
            </a:r>
          </a:p>
          <a:p>
            <a:r>
              <a:rPr lang="fr-FR" sz="2800" b="1" dirty="0">
                <a:solidFill>
                  <a:schemeClr val="bg2">
                    <a:lumMod val="75000"/>
                  </a:schemeClr>
                </a:solidFill>
              </a:rPr>
              <a:t>V   </a:t>
            </a:r>
            <a:r>
              <a:rPr lang="fr-FR" sz="2800" b="1" dirty="0" err="1">
                <a:solidFill>
                  <a:schemeClr val="bg2">
                    <a:lumMod val="75000"/>
                  </a:schemeClr>
                </a:solidFill>
              </a:rPr>
              <a:t>Accounts</a:t>
            </a:r>
            <a:r>
              <a:rPr lang="fr-FR" sz="2800" b="1" dirty="0">
                <a:solidFill>
                  <a:schemeClr val="bg2">
                    <a:lumMod val="75000"/>
                  </a:schemeClr>
                </a:solidFill>
              </a:rPr>
              <a:t> for 2023</a:t>
            </a:r>
          </a:p>
          <a:p>
            <a:r>
              <a:rPr lang="fr-FR" sz="2800" b="1" dirty="0">
                <a:solidFill>
                  <a:schemeClr val="bg2">
                    <a:lumMod val="75000"/>
                  </a:schemeClr>
                </a:solidFill>
              </a:rPr>
              <a:t>VI  </a:t>
            </a:r>
            <a:r>
              <a:rPr lang="fr-FR" sz="2800" b="1" dirty="0" err="1">
                <a:solidFill>
                  <a:schemeClr val="bg2">
                    <a:lumMod val="75000"/>
                  </a:schemeClr>
                </a:solidFill>
              </a:rPr>
              <a:t>Closing</a:t>
            </a:r>
            <a:r>
              <a:rPr lang="fr-FR" sz="2800" b="1" dirty="0">
                <a:solidFill>
                  <a:schemeClr val="bg2">
                    <a:lumMod val="75000"/>
                  </a:schemeClr>
                </a:solidFill>
              </a:rPr>
              <a:t> </a:t>
            </a:r>
            <a:r>
              <a:rPr lang="fr-FR" sz="2800" b="1" dirty="0" err="1">
                <a:solidFill>
                  <a:schemeClr val="bg2">
                    <a:lumMod val="75000"/>
                  </a:schemeClr>
                </a:solidFill>
              </a:rPr>
              <a:t>remarks</a:t>
            </a:r>
            <a:endParaRPr lang="fr-FR" sz="2800" b="1" dirty="0">
              <a:solidFill>
                <a:schemeClr val="bg2">
                  <a:lumMod val="75000"/>
                </a:schemeClr>
              </a:solidFill>
            </a:endParaRPr>
          </a:p>
        </p:txBody>
      </p:sp>
    </p:spTree>
    <p:extLst>
      <p:ext uri="{BB962C8B-B14F-4D97-AF65-F5344CB8AC3E}">
        <p14:creationId xmlns:p14="http://schemas.microsoft.com/office/powerpoint/2010/main" val="103700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12 at 18.43.00.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6982" y="1136948"/>
            <a:ext cx="8970036" cy="4386396"/>
          </a:xfrm>
          <a:prstGeom prst="rect">
            <a:avLst/>
          </a:prstGeom>
        </p:spPr>
      </p:pic>
      <p:sp>
        <p:nvSpPr>
          <p:cNvPr id="3" name="TextBox 2">
            <a:extLst>
              <a:ext uri="{FF2B5EF4-FFF2-40B4-BE49-F238E27FC236}">
                <a16:creationId xmlns:a16="http://schemas.microsoft.com/office/drawing/2014/main" id="{CCA93468-98EE-56D8-F10C-5E1EB4BED83B}"/>
              </a:ext>
            </a:extLst>
          </p:cNvPr>
          <p:cNvSpPr txBox="1"/>
          <p:nvPr/>
        </p:nvSpPr>
        <p:spPr>
          <a:xfrm>
            <a:off x="395416" y="5066271"/>
            <a:ext cx="4683211" cy="369332"/>
          </a:xfrm>
          <a:prstGeom prst="rect">
            <a:avLst/>
          </a:prstGeom>
          <a:noFill/>
        </p:spPr>
        <p:txBody>
          <a:bodyPr wrap="square" rtlCol="0">
            <a:spAutoFit/>
          </a:bodyPr>
          <a:lstStyle/>
          <a:p>
            <a:r>
              <a:rPr lang="en-GB" dirty="0"/>
              <a:t>I</a:t>
            </a:r>
            <a:r>
              <a:rPr lang="en-FR" dirty="0"/>
              <a:t>NTERCONTINENTAL CHURCH SOCIETY</a:t>
            </a:r>
          </a:p>
        </p:txBody>
      </p:sp>
    </p:spTree>
    <p:extLst>
      <p:ext uri="{BB962C8B-B14F-4D97-AF65-F5344CB8AC3E}">
        <p14:creationId xmlns:p14="http://schemas.microsoft.com/office/powerpoint/2010/main" val="529385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5" y="476250"/>
            <a:ext cx="8239125" cy="1877437"/>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solidFill>
                <a:srgbClr val="254061"/>
              </a:solidFill>
              <a:latin typeface="Lato Regular"/>
              <a:cs typeface="Lato Regular"/>
            </a:endParaRPr>
          </a:p>
          <a:p>
            <a:endParaRPr lang="en-GB" sz="4400" dirty="0">
              <a:latin typeface="Lato Regular"/>
              <a:cs typeface="Lato Regular"/>
            </a:endParaRPr>
          </a:p>
        </p:txBody>
      </p:sp>
      <p:sp>
        <p:nvSpPr>
          <p:cNvPr id="2" name="TextBox 1"/>
          <p:cNvSpPr txBox="1"/>
          <p:nvPr/>
        </p:nvSpPr>
        <p:spPr>
          <a:xfrm>
            <a:off x="571500" y="2667000"/>
            <a:ext cx="7858125" cy="1446550"/>
          </a:xfrm>
          <a:prstGeom prst="rect">
            <a:avLst/>
          </a:prstGeom>
          <a:noFill/>
        </p:spPr>
        <p:txBody>
          <a:bodyPr wrap="square" rtlCol="0">
            <a:spAutoFit/>
          </a:bodyPr>
          <a:lstStyle/>
          <a:p>
            <a:r>
              <a:rPr lang="en-GB" sz="4400" dirty="0">
                <a:solidFill>
                  <a:srgbClr val="254061"/>
                </a:solidFill>
                <a:latin typeface="Lato Regular"/>
                <a:cs typeface="Lato Regular"/>
              </a:rPr>
              <a:t>RESPONDING TO EMERGENCIES</a:t>
            </a:r>
          </a:p>
        </p:txBody>
      </p:sp>
    </p:spTree>
    <p:extLst>
      <p:ext uri="{BB962C8B-B14F-4D97-AF65-F5344CB8AC3E}">
        <p14:creationId xmlns:p14="http://schemas.microsoft.com/office/powerpoint/2010/main" val="1363548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4E5D-A64E-3445-6B3C-8277951A3599}"/>
              </a:ext>
            </a:extLst>
          </p:cNvPr>
          <p:cNvSpPr>
            <a:spLocks noGrp="1"/>
          </p:cNvSpPr>
          <p:nvPr>
            <p:ph type="title"/>
          </p:nvPr>
        </p:nvSpPr>
        <p:spPr/>
        <p:txBody>
          <a:bodyPr/>
          <a:lstStyle/>
          <a:p>
            <a:endParaRPr lang="en-FR"/>
          </a:p>
        </p:txBody>
      </p:sp>
      <p:pic>
        <p:nvPicPr>
          <p:cNvPr id="5" name="Content Placeholder 4" descr="A group of people holding hands&#10;&#10;Description automatically generated">
            <a:extLst>
              <a:ext uri="{FF2B5EF4-FFF2-40B4-BE49-F238E27FC236}">
                <a16:creationId xmlns:a16="http://schemas.microsoft.com/office/drawing/2014/main" id="{91C8AC97-BB3D-A5CF-1391-1CD7228914BA}"/>
              </a:ext>
            </a:extLst>
          </p:cNvPr>
          <p:cNvPicPr>
            <a:picLocks noGrp="1" noChangeAspect="1"/>
          </p:cNvPicPr>
          <p:nvPr>
            <p:ph idx="1"/>
          </p:nvPr>
        </p:nvPicPr>
        <p:blipFill>
          <a:blip r:embed="rId2"/>
          <a:stretch>
            <a:fillRect/>
          </a:stretch>
        </p:blipFill>
        <p:spPr>
          <a:xfrm>
            <a:off x="628650" y="916081"/>
            <a:ext cx="7886700" cy="5025839"/>
          </a:xfrm>
        </p:spPr>
      </p:pic>
    </p:spTree>
    <p:extLst>
      <p:ext uri="{BB962C8B-B14F-4D97-AF65-F5344CB8AC3E}">
        <p14:creationId xmlns:p14="http://schemas.microsoft.com/office/powerpoint/2010/main" val="3249438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3016-3F41-9B19-3D2C-E8300A01E5E7}"/>
              </a:ext>
            </a:extLst>
          </p:cNvPr>
          <p:cNvSpPr>
            <a:spLocks noGrp="1"/>
          </p:cNvSpPr>
          <p:nvPr>
            <p:ph type="title"/>
          </p:nvPr>
        </p:nvSpPr>
        <p:spPr/>
        <p:txBody>
          <a:bodyPr/>
          <a:lstStyle/>
          <a:p>
            <a:endParaRPr lang="en-FR"/>
          </a:p>
        </p:txBody>
      </p:sp>
      <p:pic>
        <p:nvPicPr>
          <p:cNvPr id="5" name="Content Placeholder 4" descr="A group of people on a train&#10;&#10;Description automatically generated">
            <a:extLst>
              <a:ext uri="{FF2B5EF4-FFF2-40B4-BE49-F238E27FC236}">
                <a16:creationId xmlns:a16="http://schemas.microsoft.com/office/drawing/2014/main" id="{7EF5636B-EC23-5E97-71F4-499011C4FA59}"/>
              </a:ext>
            </a:extLst>
          </p:cNvPr>
          <p:cNvPicPr>
            <a:picLocks noGrp="1" noChangeAspect="1"/>
          </p:cNvPicPr>
          <p:nvPr>
            <p:ph idx="1"/>
          </p:nvPr>
        </p:nvPicPr>
        <p:blipFill>
          <a:blip r:embed="rId2"/>
          <a:stretch>
            <a:fillRect/>
          </a:stretch>
        </p:blipFill>
        <p:spPr>
          <a:xfrm>
            <a:off x="165117" y="1131094"/>
            <a:ext cx="8813767" cy="4358879"/>
          </a:xfrm>
        </p:spPr>
      </p:pic>
    </p:spTree>
    <p:extLst>
      <p:ext uri="{BB962C8B-B14F-4D97-AF65-F5344CB8AC3E}">
        <p14:creationId xmlns:p14="http://schemas.microsoft.com/office/powerpoint/2010/main" val="2197002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15729-3BDA-33B7-3DC5-45EE687E75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EDDB53B-1A96-F8F0-E865-8EAA4D5BE44F}"/>
              </a:ext>
            </a:extLst>
          </p:cNvPr>
          <p:cNvSpPr txBox="1"/>
          <p:nvPr/>
        </p:nvSpPr>
        <p:spPr>
          <a:xfrm>
            <a:off x="460375" y="476250"/>
            <a:ext cx="8239125" cy="1200329"/>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solidFill>
                <a:srgbClr val="254061"/>
              </a:solidFill>
              <a:latin typeface="Lato Regular"/>
              <a:cs typeface="Lato Regular"/>
            </a:endParaRPr>
          </a:p>
        </p:txBody>
      </p:sp>
      <p:sp>
        <p:nvSpPr>
          <p:cNvPr id="2" name="TextBox 1">
            <a:extLst>
              <a:ext uri="{FF2B5EF4-FFF2-40B4-BE49-F238E27FC236}">
                <a16:creationId xmlns:a16="http://schemas.microsoft.com/office/drawing/2014/main" id="{1CC482F9-A72D-4D68-AC02-991ACCA0A54B}"/>
              </a:ext>
            </a:extLst>
          </p:cNvPr>
          <p:cNvSpPr txBox="1"/>
          <p:nvPr/>
        </p:nvSpPr>
        <p:spPr>
          <a:xfrm>
            <a:off x="460375" y="1549658"/>
            <a:ext cx="7348654" cy="4832092"/>
          </a:xfrm>
          <a:prstGeom prst="rect">
            <a:avLst/>
          </a:prstGeom>
          <a:noFill/>
        </p:spPr>
        <p:txBody>
          <a:bodyPr wrap="square" rtlCol="0">
            <a:spAutoFit/>
          </a:bodyPr>
          <a:lstStyle/>
          <a:p>
            <a:r>
              <a:rPr lang="fr-FR" sz="2800" b="1" dirty="0">
                <a:solidFill>
                  <a:schemeClr val="bg2">
                    <a:lumMod val="75000"/>
                  </a:schemeClr>
                </a:solidFill>
              </a:rPr>
              <a:t>I    </a:t>
            </a:r>
            <a:r>
              <a:rPr lang="fr-FR" sz="2800" b="1" dirty="0" err="1">
                <a:solidFill>
                  <a:schemeClr val="bg2">
                    <a:lumMod val="75000"/>
                  </a:schemeClr>
                </a:solidFill>
              </a:rPr>
              <a:t>Welcome</a:t>
            </a:r>
            <a:endParaRPr lang="fr-FR" sz="2800" b="1" dirty="0">
              <a:solidFill>
                <a:schemeClr val="bg2">
                  <a:lumMod val="75000"/>
                </a:schemeClr>
              </a:solidFill>
            </a:endParaRPr>
          </a:p>
          <a:p>
            <a:pPr marL="742950" lvl="1" indent="-285750">
              <a:buFont typeface="Arial" panose="020B0604020202020204" pitchFamily="34" charset="0"/>
              <a:buChar char="•"/>
            </a:pPr>
            <a:r>
              <a:rPr lang="fr-FR" sz="2800" dirty="0" err="1">
                <a:solidFill>
                  <a:schemeClr val="bg2">
                    <a:lumMod val="75000"/>
                  </a:schemeClr>
                </a:solidFill>
              </a:rPr>
              <a:t>Opening</a:t>
            </a:r>
            <a:r>
              <a:rPr lang="fr-FR" sz="2800" dirty="0">
                <a:solidFill>
                  <a:schemeClr val="bg2">
                    <a:lumMod val="75000"/>
                  </a:schemeClr>
                </a:solidFill>
              </a:rPr>
              <a:t> </a:t>
            </a:r>
            <a:r>
              <a:rPr lang="fr-FR" sz="2800" dirty="0" err="1">
                <a:solidFill>
                  <a:schemeClr val="bg2">
                    <a:lumMod val="75000"/>
                  </a:schemeClr>
                </a:solidFill>
              </a:rPr>
              <a:t>with</a:t>
            </a:r>
            <a:r>
              <a:rPr lang="fr-FR" sz="2800" dirty="0">
                <a:solidFill>
                  <a:schemeClr val="bg2">
                    <a:lumMod val="75000"/>
                  </a:schemeClr>
                </a:solidFill>
              </a:rPr>
              <a:t> </a:t>
            </a:r>
            <a:r>
              <a:rPr lang="fr-FR" sz="2800" dirty="0" err="1">
                <a:solidFill>
                  <a:schemeClr val="bg2">
                    <a:lumMod val="75000"/>
                  </a:schemeClr>
                </a:solidFill>
              </a:rPr>
              <a:t>prayers</a:t>
            </a:r>
            <a:endParaRPr lang="fr-FR" sz="2800" dirty="0">
              <a:solidFill>
                <a:schemeClr val="bg2">
                  <a:lumMod val="75000"/>
                </a:schemeClr>
              </a:solidFill>
            </a:endParaRPr>
          </a:p>
          <a:p>
            <a:pPr marL="742950" lvl="1" indent="-285750">
              <a:buFont typeface="Arial" panose="020B0604020202020204" pitchFamily="34" charset="0"/>
              <a:buChar char="•"/>
            </a:pPr>
            <a:r>
              <a:rPr lang="fr-FR" sz="2800" dirty="0">
                <a:solidFill>
                  <a:schemeClr val="bg2">
                    <a:lumMod val="75000"/>
                  </a:schemeClr>
                </a:solidFill>
              </a:rPr>
              <a:t>Apologies for absence</a:t>
            </a:r>
          </a:p>
          <a:p>
            <a:pPr marL="742950" lvl="1" indent="-285750">
              <a:buFont typeface="Arial" panose="020B0604020202020204" pitchFamily="34" charset="0"/>
              <a:buChar char="•"/>
            </a:pPr>
            <a:r>
              <a:rPr lang="fr-FR" sz="2800" dirty="0">
                <a:solidFill>
                  <a:schemeClr val="bg2">
                    <a:lumMod val="75000"/>
                  </a:schemeClr>
                </a:solidFill>
              </a:rPr>
              <a:t>Electoral roll</a:t>
            </a:r>
          </a:p>
          <a:p>
            <a:r>
              <a:rPr lang="fr-FR" sz="2800" b="1" dirty="0">
                <a:solidFill>
                  <a:schemeClr val="bg2">
                    <a:lumMod val="75000"/>
                  </a:schemeClr>
                </a:solidFill>
              </a:rPr>
              <a:t>II   The </a:t>
            </a:r>
            <a:r>
              <a:rPr lang="fr-FR" sz="2800" b="1" dirty="0" err="1">
                <a:solidFill>
                  <a:schemeClr val="bg2">
                    <a:lumMod val="75000"/>
                  </a:schemeClr>
                </a:solidFill>
              </a:rPr>
              <a:t>committee</a:t>
            </a:r>
            <a:endParaRPr lang="fr-FR" sz="2800" b="1" dirty="0">
              <a:solidFill>
                <a:schemeClr val="bg2">
                  <a:lumMod val="75000"/>
                </a:schemeClr>
              </a:solidFill>
            </a:endParaRPr>
          </a:p>
          <a:p>
            <a:r>
              <a:rPr lang="fr-FR" sz="2800" b="1" dirty="0">
                <a:solidFill>
                  <a:schemeClr val="bg2">
                    <a:lumMod val="75000"/>
                  </a:schemeClr>
                </a:solidFill>
              </a:rPr>
              <a:t>III  Minutes of the 2023 AGM</a:t>
            </a:r>
          </a:p>
          <a:p>
            <a:pPr marL="914400" lvl="1" indent="-457200">
              <a:buFont typeface="Arial" panose="020B0604020202020204" pitchFamily="34" charset="0"/>
              <a:buChar char="•"/>
            </a:pPr>
            <a:r>
              <a:rPr lang="fr-FR" sz="2800" dirty="0" err="1">
                <a:solidFill>
                  <a:schemeClr val="bg2">
                    <a:lumMod val="75000"/>
                  </a:schemeClr>
                </a:solidFill>
              </a:rPr>
              <a:t>Approval</a:t>
            </a:r>
            <a:r>
              <a:rPr lang="fr-FR" sz="2800" dirty="0">
                <a:solidFill>
                  <a:schemeClr val="bg2">
                    <a:lumMod val="75000"/>
                  </a:schemeClr>
                </a:solidFill>
              </a:rPr>
              <a:t> of minutes</a:t>
            </a:r>
          </a:p>
          <a:p>
            <a:pPr marL="914400" lvl="1" indent="-457200">
              <a:buFont typeface="Arial" panose="020B0604020202020204" pitchFamily="34" charset="0"/>
              <a:buChar char="•"/>
            </a:pPr>
            <a:r>
              <a:rPr lang="fr-FR" sz="2800" dirty="0" err="1">
                <a:solidFill>
                  <a:schemeClr val="bg2">
                    <a:lumMod val="75000"/>
                  </a:schemeClr>
                </a:solidFill>
              </a:rPr>
              <a:t>Matters</a:t>
            </a:r>
            <a:r>
              <a:rPr lang="fr-FR" sz="2800" dirty="0">
                <a:solidFill>
                  <a:schemeClr val="bg2">
                    <a:lumMod val="75000"/>
                  </a:schemeClr>
                </a:solidFill>
              </a:rPr>
              <a:t> </a:t>
            </a:r>
            <a:r>
              <a:rPr lang="fr-FR" sz="2800" dirty="0" err="1">
                <a:solidFill>
                  <a:schemeClr val="bg2">
                    <a:lumMod val="75000"/>
                  </a:schemeClr>
                </a:solidFill>
              </a:rPr>
              <a:t>arising</a:t>
            </a:r>
            <a:endParaRPr lang="fr-FR" sz="2800" dirty="0">
              <a:solidFill>
                <a:schemeClr val="bg2">
                  <a:lumMod val="75000"/>
                </a:schemeClr>
              </a:solidFill>
            </a:endParaRPr>
          </a:p>
          <a:p>
            <a:r>
              <a:rPr lang="fr-FR" sz="2800" b="1" dirty="0">
                <a:solidFill>
                  <a:schemeClr val="bg2">
                    <a:lumMod val="75000"/>
                  </a:schemeClr>
                </a:solidFill>
              </a:rPr>
              <a:t>IV  Report on Grants made </a:t>
            </a:r>
            <a:r>
              <a:rPr lang="fr-FR" sz="2800" b="1" dirty="0" err="1">
                <a:solidFill>
                  <a:schemeClr val="bg2">
                    <a:lumMod val="75000"/>
                  </a:schemeClr>
                </a:solidFill>
              </a:rPr>
              <a:t>during</a:t>
            </a:r>
            <a:r>
              <a:rPr lang="fr-FR" sz="2800" b="1" dirty="0">
                <a:solidFill>
                  <a:schemeClr val="bg2">
                    <a:lumMod val="75000"/>
                  </a:schemeClr>
                </a:solidFill>
              </a:rPr>
              <a:t> 2023</a:t>
            </a:r>
          </a:p>
          <a:p>
            <a:r>
              <a:rPr lang="fr-FR" sz="2800" b="1" dirty="0">
                <a:solidFill>
                  <a:schemeClr val="bg2">
                    <a:lumMod val="75000"/>
                  </a:schemeClr>
                </a:solidFill>
                <a:highlight>
                  <a:srgbClr val="00FF00"/>
                </a:highlight>
              </a:rPr>
              <a:t>V   </a:t>
            </a:r>
            <a:r>
              <a:rPr lang="fr-FR" sz="2800" b="1" dirty="0" err="1">
                <a:solidFill>
                  <a:schemeClr val="bg2">
                    <a:lumMod val="75000"/>
                  </a:schemeClr>
                </a:solidFill>
                <a:highlight>
                  <a:srgbClr val="00FF00"/>
                </a:highlight>
              </a:rPr>
              <a:t>Accounts</a:t>
            </a:r>
            <a:r>
              <a:rPr lang="fr-FR" sz="2800" b="1" dirty="0">
                <a:solidFill>
                  <a:schemeClr val="bg2">
                    <a:lumMod val="75000"/>
                  </a:schemeClr>
                </a:solidFill>
                <a:highlight>
                  <a:srgbClr val="00FF00"/>
                </a:highlight>
              </a:rPr>
              <a:t> for 2023</a:t>
            </a:r>
          </a:p>
          <a:p>
            <a:r>
              <a:rPr lang="fr-FR" sz="2800" b="1" dirty="0">
                <a:solidFill>
                  <a:schemeClr val="bg2">
                    <a:lumMod val="75000"/>
                  </a:schemeClr>
                </a:solidFill>
              </a:rPr>
              <a:t>VI  </a:t>
            </a:r>
            <a:r>
              <a:rPr lang="fr-FR" sz="2800" b="1" dirty="0" err="1">
                <a:solidFill>
                  <a:schemeClr val="bg2">
                    <a:lumMod val="75000"/>
                  </a:schemeClr>
                </a:solidFill>
              </a:rPr>
              <a:t>Closing</a:t>
            </a:r>
            <a:r>
              <a:rPr lang="fr-FR" sz="2800" b="1" dirty="0">
                <a:solidFill>
                  <a:schemeClr val="bg2">
                    <a:lumMod val="75000"/>
                  </a:schemeClr>
                </a:solidFill>
              </a:rPr>
              <a:t> </a:t>
            </a:r>
            <a:r>
              <a:rPr lang="fr-FR" sz="2800" b="1" dirty="0" err="1">
                <a:solidFill>
                  <a:schemeClr val="bg2">
                    <a:lumMod val="75000"/>
                  </a:schemeClr>
                </a:solidFill>
              </a:rPr>
              <a:t>remarks</a:t>
            </a:r>
            <a:endParaRPr lang="fr-FR" sz="2800" b="1" dirty="0">
              <a:solidFill>
                <a:schemeClr val="bg2">
                  <a:lumMod val="75000"/>
                </a:schemeClr>
              </a:solidFill>
            </a:endParaRPr>
          </a:p>
        </p:txBody>
      </p:sp>
    </p:spTree>
    <p:extLst>
      <p:ext uri="{BB962C8B-B14F-4D97-AF65-F5344CB8AC3E}">
        <p14:creationId xmlns:p14="http://schemas.microsoft.com/office/powerpoint/2010/main" val="357329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49267-A1C6-0428-DBCC-5253BBBFD3A2}"/>
            </a:ext>
          </a:extLst>
        </p:cNvPr>
        <p:cNvGrpSpPr/>
        <p:nvPr/>
      </p:nvGrpSpPr>
      <p:grpSpPr>
        <a:xfrm>
          <a:off x="0" y="0"/>
          <a:ext cx="0" cy="0"/>
          <a:chOff x="0" y="0"/>
          <a:chExt cx="0" cy="0"/>
        </a:xfrm>
      </p:grpSpPr>
      <p:sp>
        <p:nvSpPr>
          <p:cNvPr id="5" name="Sous-titre 4">
            <a:extLst>
              <a:ext uri="{FF2B5EF4-FFF2-40B4-BE49-F238E27FC236}">
                <a16:creationId xmlns:a16="http://schemas.microsoft.com/office/drawing/2014/main" id="{FB89527A-3888-775E-5932-6024E1C4FB47}"/>
              </a:ext>
            </a:extLst>
          </p:cNvPr>
          <p:cNvSpPr>
            <a:spLocks noGrp="1"/>
          </p:cNvSpPr>
          <p:nvPr>
            <p:ph type="subTitle" idx="1"/>
          </p:nvPr>
        </p:nvSpPr>
        <p:spPr/>
        <p:txBody>
          <a:bodyPr>
            <a:normAutofit/>
          </a:bodyPr>
          <a:lstStyle/>
          <a:p>
            <a:r>
              <a:rPr lang="fr-FR" sz="4800" dirty="0">
                <a:solidFill>
                  <a:srgbClr val="002060"/>
                </a:solidFill>
                <a:latin typeface="Segoe UI" panose="020B0502040204020203" pitchFamily="34" charset="0"/>
                <a:cs typeface="Segoe UI" panose="020B0502040204020203" pitchFamily="34" charset="0"/>
              </a:rPr>
              <a:t>2023 - </a:t>
            </a:r>
            <a:r>
              <a:rPr lang="fr-FR" sz="4800" dirty="0" err="1">
                <a:solidFill>
                  <a:srgbClr val="002060"/>
                </a:solidFill>
                <a:latin typeface="Segoe UI" panose="020B0502040204020203" pitchFamily="34" charset="0"/>
                <a:cs typeface="Segoe UI" panose="020B0502040204020203" pitchFamily="34" charset="0"/>
              </a:rPr>
              <a:t>Financials</a:t>
            </a:r>
            <a:endParaRPr lang="fr-FR" sz="4800"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50949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9057-DC58-AA5A-091F-366FE2EEA529}"/>
            </a:ext>
          </a:extLst>
        </p:cNvPr>
        <p:cNvGrpSpPr/>
        <p:nvPr/>
      </p:nvGrpSpPr>
      <p:grpSpPr>
        <a:xfrm>
          <a:off x="0" y="0"/>
          <a:ext cx="0" cy="0"/>
          <a:chOff x="0" y="0"/>
          <a:chExt cx="0" cy="0"/>
        </a:xfrm>
      </p:grpSpPr>
      <p:sp>
        <p:nvSpPr>
          <p:cNvPr id="5" name="Sous-titre 4">
            <a:extLst>
              <a:ext uri="{FF2B5EF4-FFF2-40B4-BE49-F238E27FC236}">
                <a16:creationId xmlns:a16="http://schemas.microsoft.com/office/drawing/2014/main" id="{DC3B72C8-86A7-BC44-FA62-2D7EF41F5ADE}"/>
              </a:ext>
            </a:extLst>
          </p:cNvPr>
          <p:cNvSpPr>
            <a:spLocks noGrp="1"/>
          </p:cNvSpPr>
          <p:nvPr>
            <p:ph type="subTitle" idx="1"/>
          </p:nvPr>
        </p:nvSpPr>
        <p:spPr>
          <a:xfrm>
            <a:off x="1130122" y="2417182"/>
            <a:ext cx="6944932" cy="2669973"/>
          </a:xfrm>
        </p:spPr>
        <p:txBody>
          <a:bodyPr>
            <a:noAutofit/>
          </a:bodyPr>
          <a:lstStyle/>
          <a:p>
            <a:pPr>
              <a:lnSpc>
                <a:spcPct val="100000"/>
              </a:lnSpc>
              <a:spcBef>
                <a:spcPts val="0"/>
              </a:spcBef>
            </a:pPr>
            <a:r>
              <a:rPr lang="en-US" sz="3200" dirty="0">
                <a:solidFill>
                  <a:srgbClr val="002060"/>
                </a:solidFill>
                <a:latin typeface="Segoe UI" panose="020B0502040204020203" pitchFamily="34" charset="0"/>
                <a:cs typeface="Segoe UI" panose="020B0502040204020203" pitchFamily="34" charset="0"/>
              </a:rPr>
              <a:t>Christ Church Lille and</a:t>
            </a:r>
          </a:p>
          <a:p>
            <a:pPr>
              <a:lnSpc>
                <a:spcPct val="100000"/>
              </a:lnSpc>
              <a:spcBef>
                <a:spcPts val="0"/>
              </a:spcBef>
            </a:pPr>
            <a:r>
              <a:rPr lang="en-US" sz="3200" dirty="0">
                <a:solidFill>
                  <a:srgbClr val="002060"/>
                </a:solidFill>
                <a:latin typeface="Segoe UI" panose="020B0502040204020203" pitchFamily="34" charset="0"/>
                <a:cs typeface="Segoe UI" panose="020B0502040204020203" pitchFamily="34" charset="0"/>
              </a:rPr>
              <a:t> La </a:t>
            </a:r>
            <a:r>
              <a:rPr lang="en-US" sz="3200" dirty="0" err="1">
                <a:solidFill>
                  <a:srgbClr val="002060"/>
                </a:solidFill>
                <a:latin typeface="Segoe UI" panose="020B0502040204020203" pitchFamily="34" charset="0"/>
                <a:cs typeface="Segoe UI" panose="020B0502040204020203" pitchFamily="34" charset="0"/>
              </a:rPr>
              <a:t>Solidarité</a:t>
            </a:r>
            <a:r>
              <a:rPr lang="en-US" sz="3200" dirty="0">
                <a:solidFill>
                  <a:srgbClr val="002060"/>
                </a:solidFill>
                <a:latin typeface="Segoe UI" panose="020B0502040204020203" pitchFamily="34" charset="0"/>
                <a:cs typeface="Segoe UI" panose="020B0502040204020203" pitchFamily="34" charset="0"/>
              </a:rPr>
              <a:t> </a:t>
            </a:r>
            <a:r>
              <a:rPr lang="en-US" sz="3200" dirty="0" err="1">
                <a:solidFill>
                  <a:srgbClr val="002060"/>
                </a:solidFill>
                <a:latin typeface="Segoe UI" panose="020B0502040204020203" pitchFamily="34" charset="0"/>
                <a:cs typeface="Segoe UI" panose="020B0502040204020203" pitchFamily="34" charset="0"/>
              </a:rPr>
              <a:t>Anglicane</a:t>
            </a:r>
            <a:r>
              <a:rPr lang="en-US" sz="3200" dirty="0">
                <a:solidFill>
                  <a:srgbClr val="002060"/>
                </a:solidFill>
                <a:latin typeface="Segoe UI" panose="020B0502040204020203" pitchFamily="34" charset="0"/>
                <a:cs typeface="Segoe UI" panose="020B0502040204020203" pitchFamily="34" charset="0"/>
              </a:rPr>
              <a:t> are one.</a:t>
            </a:r>
          </a:p>
          <a:p>
            <a:pPr>
              <a:lnSpc>
                <a:spcPct val="100000"/>
              </a:lnSpc>
              <a:spcBef>
                <a:spcPts val="0"/>
              </a:spcBef>
            </a:pPr>
            <a:endParaRPr lang="en-US" sz="3200" dirty="0">
              <a:solidFill>
                <a:srgbClr val="002060"/>
              </a:solidFill>
              <a:latin typeface="Segoe UI" panose="020B0502040204020203" pitchFamily="34" charset="0"/>
              <a:cs typeface="Segoe UI" panose="020B0502040204020203" pitchFamily="34" charset="0"/>
            </a:endParaRPr>
          </a:p>
          <a:p>
            <a:pPr>
              <a:lnSpc>
                <a:spcPct val="100000"/>
              </a:lnSpc>
              <a:spcBef>
                <a:spcPts val="0"/>
              </a:spcBef>
            </a:pPr>
            <a:r>
              <a:rPr lang="en-US" sz="3200" dirty="0">
                <a:solidFill>
                  <a:srgbClr val="002060"/>
                </a:solidFill>
                <a:latin typeface="Segoe UI" panose="020B0502040204020203" pitchFamily="34" charset="0"/>
                <a:cs typeface="Segoe UI" panose="020B0502040204020203" pitchFamily="34" charset="0"/>
              </a:rPr>
              <a:t>But French law means we have to separate the accounts.</a:t>
            </a:r>
          </a:p>
        </p:txBody>
      </p:sp>
    </p:spTree>
    <p:extLst>
      <p:ext uri="{BB962C8B-B14F-4D97-AF65-F5344CB8AC3E}">
        <p14:creationId xmlns:p14="http://schemas.microsoft.com/office/powerpoint/2010/main" val="58664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178DE-395E-67AF-A9C7-279156EC1675}"/>
            </a:ext>
          </a:extLst>
        </p:cNvPr>
        <p:cNvGrpSpPr/>
        <p:nvPr/>
      </p:nvGrpSpPr>
      <p:grpSpPr>
        <a:xfrm>
          <a:off x="0" y="0"/>
          <a:ext cx="0" cy="0"/>
          <a:chOff x="0" y="0"/>
          <a:chExt cx="0" cy="0"/>
        </a:xfrm>
      </p:grpSpPr>
      <p:sp>
        <p:nvSpPr>
          <p:cNvPr id="5" name="Sous-titre 4">
            <a:extLst>
              <a:ext uri="{FF2B5EF4-FFF2-40B4-BE49-F238E27FC236}">
                <a16:creationId xmlns:a16="http://schemas.microsoft.com/office/drawing/2014/main" id="{05BDC88C-E353-563D-F692-2D4729EA2A1F}"/>
              </a:ext>
            </a:extLst>
          </p:cNvPr>
          <p:cNvSpPr>
            <a:spLocks noGrp="1"/>
          </p:cNvSpPr>
          <p:nvPr>
            <p:ph type="subTitle" idx="1"/>
          </p:nvPr>
        </p:nvSpPr>
        <p:spPr>
          <a:xfrm>
            <a:off x="1143000" y="1307893"/>
            <a:ext cx="6858000" cy="519201"/>
          </a:xfrm>
        </p:spPr>
        <p:txBody>
          <a:bodyPr>
            <a:normAutofit fontScale="92500" lnSpcReduction="10000"/>
          </a:bodyPr>
          <a:lstStyle/>
          <a:p>
            <a:r>
              <a:rPr lang="fr-FR" sz="3200" dirty="0">
                <a:solidFill>
                  <a:srgbClr val="002060"/>
                </a:solidFill>
                <a:latin typeface="Segoe UI" panose="020B0502040204020203" pitchFamily="34" charset="0"/>
                <a:cs typeface="Segoe UI" panose="020B0502040204020203" pitchFamily="34" charset="0"/>
              </a:rPr>
              <a:t>2023 - Donations</a:t>
            </a:r>
          </a:p>
        </p:txBody>
      </p:sp>
      <p:pic>
        <p:nvPicPr>
          <p:cNvPr id="2" name="Image 1">
            <a:extLst>
              <a:ext uri="{FF2B5EF4-FFF2-40B4-BE49-F238E27FC236}">
                <a16:creationId xmlns:a16="http://schemas.microsoft.com/office/drawing/2014/main" id="{E834488C-5729-90E3-BDD4-E79737DAC2EA}"/>
              </a:ext>
            </a:extLst>
          </p:cNvPr>
          <p:cNvPicPr>
            <a:picLocks noChangeAspect="1"/>
          </p:cNvPicPr>
          <p:nvPr/>
        </p:nvPicPr>
        <p:blipFill>
          <a:blip r:embed="rId2"/>
          <a:stretch>
            <a:fillRect/>
          </a:stretch>
        </p:blipFill>
        <p:spPr>
          <a:xfrm>
            <a:off x="1171575" y="1945957"/>
            <a:ext cx="6800850" cy="4429125"/>
          </a:xfrm>
          <a:prstGeom prst="rect">
            <a:avLst/>
          </a:prstGeom>
        </p:spPr>
      </p:pic>
    </p:spTree>
    <p:extLst>
      <p:ext uri="{BB962C8B-B14F-4D97-AF65-F5344CB8AC3E}">
        <p14:creationId xmlns:p14="http://schemas.microsoft.com/office/powerpoint/2010/main" val="489986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2A711-3F49-6651-C721-8C4FE1779C46}"/>
            </a:ext>
          </a:extLst>
        </p:cNvPr>
        <p:cNvGrpSpPr/>
        <p:nvPr/>
      </p:nvGrpSpPr>
      <p:grpSpPr>
        <a:xfrm>
          <a:off x="0" y="0"/>
          <a:ext cx="0" cy="0"/>
          <a:chOff x="0" y="0"/>
          <a:chExt cx="0" cy="0"/>
        </a:xfrm>
      </p:grpSpPr>
      <p:sp>
        <p:nvSpPr>
          <p:cNvPr id="5" name="Sous-titre 4">
            <a:extLst>
              <a:ext uri="{FF2B5EF4-FFF2-40B4-BE49-F238E27FC236}">
                <a16:creationId xmlns:a16="http://schemas.microsoft.com/office/drawing/2014/main" id="{B72DF2D1-A531-1E01-742C-00A793D72FA9}"/>
              </a:ext>
            </a:extLst>
          </p:cNvPr>
          <p:cNvSpPr>
            <a:spLocks noGrp="1"/>
          </p:cNvSpPr>
          <p:nvPr>
            <p:ph type="subTitle" idx="1"/>
          </p:nvPr>
        </p:nvSpPr>
        <p:spPr>
          <a:xfrm>
            <a:off x="1143000" y="1296719"/>
            <a:ext cx="6858000" cy="519201"/>
          </a:xfrm>
        </p:spPr>
        <p:txBody>
          <a:bodyPr>
            <a:normAutofit fontScale="92500" lnSpcReduction="10000"/>
          </a:bodyPr>
          <a:lstStyle/>
          <a:p>
            <a:r>
              <a:rPr lang="fr-FR" sz="3200" dirty="0" err="1">
                <a:solidFill>
                  <a:srgbClr val="002060"/>
                </a:solidFill>
                <a:latin typeface="Segoe UI" panose="020B0502040204020203" pitchFamily="34" charset="0"/>
                <a:cs typeface="Segoe UI" panose="020B0502040204020203" pitchFamily="34" charset="0"/>
              </a:rPr>
              <a:t>Income</a:t>
            </a:r>
            <a:r>
              <a:rPr lang="fr-FR" sz="3200" dirty="0">
                <a:solidFill>
                  <a:srgbClr val="002060"/>
                </a:solidFill>
                <a:latin typeface="Segoe UI" panose="020B0502040204020203" pitchFamily="34" charset="0"/>
                <a:cs typeface="Segoe UI" panose="020B0502040204020203" pitchFamily="34" charset="0"/>
              </a:rPr>
              <a:t> &amp; </a:t>
            </a:r>
            <a:r>
              <a:rPr lang="fr-FR" sz="3200" dirty="0" err="1">
                <a:solidFill>
                  <a:srgbClr val="002060"/>
                </a:solidFill>
                <a:latin typeface="Segoe UI" panose="020B0502040204020203" pitchFamily="34" charset="0"/>
                <a:cs typeface="Segoe UI" panose="020B0502040204020203" pitchFamily="34" charset="0"/>
              </a:rPr>
              <a:t>Expenditure</a:t>
            </a:r>
            <a:endParaRPr lang="fr-FR" sz="3200" dirty="0">
              <a:solidFill>
                <a:srgbClr val="002060"/>
              </a:solidFill>
              <a:latin typeface="Segoe UI" panose="020B0502040204020203" pitchFamily="34" charset="0"/>
              <a:cs typeface="Segoe UI" panose="020B0502040204020203" pitchFamily="34" charset="0"/>
            </a:endParaRPr>
          </a:p>
        </p:txBody>
      </p:sp>
      <p:pic>
        <p:nvPicPr>
          <p:cNvPr id="4" name="Image 3">
            <a:extLst>
              <a:ext uri="{FF2B5EF4-FFF2-40B4-BE49-F238E27FC236}">
                <a16:creationId xmlns:a16="http://schemas.microsoft.com/office/drawing/2014/main" id="{C705A2A4-11B0-3354-0A77-E79BABE40E14}"/>
              </a:ext>
            </a:extLst>
          </p:cNvPr>
          <p:cNvPicPr>
            <a:picLocks noChangeAspect="1"/>
          </p:cNvPicPr>
          <p:nvPr/>
        </p:nvPicPr>
        <p:blipFill>
          <a:blip r:embed="rId2"/>
          <a:stretch>
            <a:fillRect/>
          </a:stretch>
        </p:blipFill>
        <p:spPr>
          <a:xfrm>
            <a:off x="138112" y="2090602"/>
            <a:ext cx="8867775" cy="4000500"/>
          </a:xfrm>
          <a:prstGeom prst="rect">
            <a:avLst/>
          </a:prstGeom>
        </p:spPr>
      </p:pic>
    </p:spTree>
    <p:extLst>
      <p:ext uri="{BB962C8B-B14F-4D97-AF65-F5344CB8AC3E}">
        <p14:creationId xmlns:p14="http://schemas.microsoft.com/office/powerpoint/2010/main" val="3609016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A73B-B576-F240-8625-504B3FCEDF47}"/>
              </a:ext>
            </a:extLst>
          </p:cNvPr>
          <p:cNvSpPr>
            <a:spLocks noGrp="1"/>
          </p:cNvSpPr>
          <p:nvPr>
            <p:ph type="title" idx="4294967295"/>
          </p:nvPr>
        </p:nvSpPr>
        <p:spPr>
          <a:xfrm>
            <a:off x="914400" y="1011238"/>
            <a:ext cx="5906530" cy="1143000"/>
          </a:xfrm>
        </p:spPr>
        <p:txBody>
          <a:bodyPr>
            <a:normAutofit fontScale="90000"/>
          </a:bodyPr>
          <a:lstStyle/>
          <a:p>
            <a:pPr algn="l"/>
            <a:r>
              <a:rPr lang="en-FR" dirty="0">
                <a:solidFill>
                  <a:schemeClr val="bg1"/>
                </a:solidFill>
              </a:rPr>
              <a:t>Approval of the accounts for 2023</a:t>
            </a:r>
          </a:p>
        </p:txBody>
      </p:sp>
    </p:spTree>
    <p:extLst>
      <p:ext uri="{BB962C8B-B14F-4D97-AF65-F5344CB8AC3E}">
        <p14:creationId xmlns:p14="http://schemas.microsoft.com/office/powerpoint/2010/main" val="277637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5" y="476250"/>
            <a:ext cx="8239125" cy="1877437"/>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latin typeface="Lato Regular"/>
              <a:cs typeface="Lato Regular"/>
            </a:endParaRPr>
          </a:p>
          <a:p>
            <a:endParaRPr lang="en-GB" sz="4400" dirty="0">
              <a:latin typeface="Lato Regular"/>
              <a:cs typeface="Lato Regular"/>
            </a:endParaRPr>
          </a:p>
        </p:txBody>
      </p:sp>
      <p:sp>
        <p:nvSpPr>
          <p:cNvPr id="2" name="TextBox 1"/>
          <p:cNvSpPr txBox="1"/>
          <p:nvPr/>
        </p:nvSpPr>
        <p:spPr>
          <a:xfrm>
            <a:off x="444500" y="2095500"/>
            <a:ext cx="7858125" cy="769441"/>
          </a:xfrm>
          <a:prstGeom prst="rect">
            <a:avLst/>
          </a:prstGeom>
          <a:noFill/>
        </p:spPr>
        <p:txBody>
          <a:bodyPr wrap="square" rtlCol="0">
            <a:spAutoFit/>
          </a:bodyPr>
          <a:lstStyle/>
          <a:p>
            <a:r>
              <a:rPr lang="en-GB" sz="4400" dirty="0">
                <a:solidFill>
                  <a:srgbClr val="254061"/>
                </a:solidFill>
                <a:latin typeface="Lato Regular"/>
                <a:cs typeface="Lato Regular"/>
              </a:rPr>
              <a:t>Electoral roll</a:t>
            </a:r>
          </a:p>
        </p:txBody>
      </p:sp>
      <p:sp>
        <p:nvSpPr>
          <p:cNvPr id="3" name="TextBox 2">
            <a:extLst>
              <a:ext uri="{FF2B5EF4-FFF2-40B4-BE49-F238E27FC236}">
                <a16:creationId xmlns:a16="http://schemas.microsoft.com/office/drawing/2014/main" id="{8DA3D689-1169-E041-BB6B-8FBD445B3B3F}"/>
              </a:ext>
            </a:extLst>
          </p:cNvPr>
          <p:cNvSpPr txBox="1"/>
          <p:nvPr/>
        </p:nvSpPr>
        <p:spPr>
          <a:xfrm>
            <a:off x="963612" y="3469840"/>
            <a:ext cx="6819900" cy="1815882"/>
          </a:xfrm>
          <a:prstGeom prst="rect">
            <a:avLst/>
          </a:prstGeom>
          <a:noFill/>
        </p:spPr>
        <p:txBody>
          <a:bodyPr wrap="square" rtlCol="0">
            <a:spAutoFit/>
          </a:bodyPr>
          <a:lstStyle/>
          <a:p>
            <a:r>
              <a:rPr lang="fr-FR" sz="2800" dirty="0">
                <a:solidFill>
                  <a:schemeClr val="bg2">
                    <a:lumMod val="75000"/>
                  </a:schemeClr>
                </a:solidFill>
              </a:rPr>
              <a:t>All </a:t>
            </a:r>
            <a:r>
              <a:rPr lang="fr-FR" sz="2800" dirty="0" err="1">
                <a:solidFill>
                  <a:schemeClr val="bg2">
                    <a:lumMod val="75000"/>
                  </a:schemeClr>
                </a:solidFill>
              </a:rPr>
              <a:t>members</a:t>
            </a:r>
            <a:r>
              <a:rPr lang="fr-FR" sz="2800" dirty="0">
                <a:solidFill>
                  <a:schemeClr val="bg2">
                    <a:lumMod val="75000"/>
                  </a:schemeClr>
                </a:solidFill>
              </a:rPr>
              <a:t> on the Christ Church Lille </a:t>
            </a:r>
            <a:r>
              <a:rPr lang="fr-FR" sz="2800" dirty="0" err="1">
                <a:solidFill>
                  <a:schemeClr val="bg2">
                    <a:lumMod val="75000"/>
                  </a:schemeClr>
                </a:solidFill>
              </a:rPr>
              <a:t>electoral</a:t>
            </a:r>
            <a:r>
              <a:rPr lang="fr-FR" sz="2800" dirty="0">
                <a:solidFill>
                  <a:schemeClr val="bg2">
                    <a:lumMod val="75000"/>
                  </a:schemeClr>
                </a:solidFill>
              </a:rPr>
              <a:t> roll are </a:t>
            </a:r>
            <a:r>
              <a:rPr lang="fr-FR" sz="2800" dirty="0" err="1">
                <a:solidFill>
                  <a:schemeClr val="bg2">
                    <a:lumMod val="75000"/>
                  </a:schemeClr>
                </a:solidFill>
              </a:rPr>
              <a:t>automatically</a:t>
            </a:r>
            <a:r>
              <a:rPr lang="fr-FR" sz="2800" dirty="0">
                <a:solidFill>
                  <a:schemeClr val="bg2">
                    <a:lumMod val="75000"/>
                  </a:schemeClr>
                </a:solidFill>
              </a:rPr>
              <a:t> </a:t>
            </a:r>
            <a:r>
              <a:rPr lang="fr-FR" sz="2800" dirty="0" err="1">
                <a:solidFill>
                  <a:schemeClr val="bg2">
                    <a:lumMod val="75000"/>
                  </a:schemeClr>
                </a:solidFill>
              </a:rPr>
              <a:t>members</a:t>
            </a:r>
            <a:r>
              <a:rPr lang="fr-FR" sz="2800" dirty="0">
                <a:solidFill>
                  <a:schemeClr val="bg2">
                    <a:lumMod val="75000"/>
                  </a:schemeClr>
                </a:solidFill>
              </a:rPr>
              <a:t> of the Solidarité Anglicane de Lille.</a:t>
            </a:r>
          </a:p>
          <a:p>
            <a:r>
              <a:rPr lang="fr-FR" sz="2800" dirty="0">
                <a:solidFill>
                  <a:schemeClr val="bg2">
                    <a:lumMod val="75000"/>
                  </a:schemeClr>
                </a:solidFill>
              </a:rPr>
              <a:t>There are </a:t>
            </a:r>
            <a:r>
              <a:rPr lang="fr-FR" sz="2800" dirty="0" err="1">
                <a:solidFill>
                  <a:schemeClr val="bg2">
                    <a:lumMod val="75000"/>
                  </a:schemeClr>
                </a:solidFill>
              </a:rPr>
              <a:t>currently</a:t>
            </a:r>
            <a:r>
              <a:rPr lang="fr-FR" sz="2800" dirty="0">
                <a:solidFill>
                  <a:schemeClr val="bg2">
                    <a:lumMod val="75000"/>
                  </a:schemeClr>
                </a:solidFill>
              </a:rPr>
              <a:t> 29 </a:t>
            </a:r>
            <a:r>
              <a:rPr lang="fr-FR" sz="2800" dirty="0" err="1">
                <a:solidFill>
                  <a:schemeClr val="bg2">
                    <a:lumMod val="75000"/>
                  </a:schemeClr>
                </a:solidFill>
              </a:rPr>
              <a:t>names</a:t>
            </a:r>
            <a:r>
              <a:rPr lang="fr-FR" sz="2800" dirty="0">
                <a:solidFill>
                  <a:schemeClr val="bg2">
                    <a:lumMod val="75000"/>
                  </a:schemeClr>
                </a:solidFill>
              </a:rPr>
              <a:t> on the roll.</a:t>
            </a:r>
          </a:p>
        </p:txBody>
      </p:sp>
    </p:spTree>
    <p:extLst>
      <p:ext uri="{BB962C8B-B14F-4D97-AF65-F5344CB8AC3E}">
        <p14:creationId xmlns:p14="http://schemas.microsoft.com/office/powerpoint/2010/main" val="1122010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13108" y="1176457"/>
            <a:ext cx="6146334" cy="523220"/>
          </a:xfrm>
          <a:prstGeom prst="rect">
            <a:avLst/>
          </a:prstGeom>
          <a:noFill/>
        </p:spPr>
        <p:txBody>
          <a:bodyPr wrap="square" rtlCol="0">
            <a:spAutoFit/>
          </a:bodyPr>
          <a:lstStyle/>
          <a:p>
            <a:r>
              <a:rPr lang="en-GB" sz="2800" b="1" dirty="0">
                <a:solidFill>
                  <a:srgbClr val="000090"/>
                </a:solidFill>
                <a:latin typeface="Lato Regular"/>
                <a:cs typeface="Lato Regular"/>
              </a:rPr>
              <a:t>PLANS for 2024</a:t>
            </a:r>
          </a:p>
        </p:txBody>
      </p:sp>
      <p:sp>
        <p:nvSpPr>
          <p:cNvPr id="3" name="TextBox 2"/>
          <p:cNvSpPr txBox="1"/>
          <p:nvPr/>
        </p:nvSpPr>
        <p:spPr>
          <a:xfrm>
            <a:off x="1550068" y="2763741"/>
            <a:ext cx="6147932" cy="1938992"/>
          </a:xfrm>
          <a:prstGeom prst="rect">
            <a:avLst/>
          </a:prstGeom>
          <a:noFill/>
        </p:spPr>
        <p:txBody>
          <a:bodyPr wrap="square" rtlCol="0">
            <a:spAutoFit/>
          </a:bodyPr>
          <a:lstStyle/>
          <a:p>
            <a:pPr marL="342900" indent="-342900">
              <a:buFont typeface="Arial"/>
              <a:buChar char="•"/>
            </a:pPr>
            <a:r>
              <a:rPr lang="en-GB" sz="2400" dirty="0">
                <a:solidFill>
                  <a:srgbClr val="000090"/>
                </a:solidFill>
              </a:rPr>
              <a:t>Grants Committee held a meeting in February 2024</a:t>
            </a:r>
          </a:p>
          <a:p>
            <a:pPr marL="342900" indent="-342900">
              <a:buFont typeface="Arial"/>
              <a:buChar char="•"/>
            </a:pPr>
            <a:r>
              <a:rPr lang="en-GB" sz="2400" dirty="0">
                <a:solidFill>
                  <a:srgbClr val="000090"/>
                </a:solidFill>
              </a:rPr>
              <a:t>Allocations based on 2023 income (combined income of CCL and </a:t>
            </a:r>
            <a:r>
              <a:rPr lang="en-GB" sz="2400" dirty="0" err="1">
                <a:solidFill>
                  <a:srgbClr val="000090"/>
                </a:solidFill>
              </a:rPr>
              <a:t>Solidarité</a:t>
            </a:r>
            <a:r>
              <a:rPr lang="en-GB" sz="2400" dirty="0">
                <a:solidFill>
                  <a:srgbClr val="000090"/>
                </a:solidFill>
              </a:rPr>
              <a:t>)</a:t>
            </a:r>
          </a:p>
          <a:p>
            <a:endParaRPr lang="en-GB" sz="2400" dirty="0">
              <a:solidFill>
                <a:srgbClr val="000090"/>
              </a:solidFill>
            </a:endParaRPr>
          </a:p>
        </p:txBody>
      </p:sp>
    </p:spTree>
    <p:extLst>
      <p:ext uri="{BB962C8B-B14F-4D97-AF65-F5344CB8AC3E}">
        <p14:creationId xmlns:p14="http://schemas.microsoft.com/office/powerpoint/2010/main" val="25279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A1B1B-A48F-B4BB-5738-8A3FB00D9A9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B2D7CDE-C52E-7C35-2E86-C5A771B9E619}"/>
              </a:ext>
            </a:extLst>
          </p:cNvPr>
          <p:cNvSpPr txBox="1"/>
          <p:nvPr/>
        </p:nvSpPr>
        <p:spPr>
          <a:xfrm>
            <a:off x="460375" y="476250"/>
            <a:ext cx="8239125" cy="1200329"/>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solidFill>
                <a:srgbClr val="254061"/>
              </a:solidFill>
              <a:latin typeface="Lato Regular"/>
              <a:cs typeface="Lato Regular"/>
            </a:endParaRPr>
          </a:p>
        </p:txBody>
      </p:sp>
      <p:sp>
        <p:nvSpPr>
          <p:cNvPr id="2" name="TextBox 1">
            <a:extLst>
              <a:ext uri="{FF2B5EF4-FFF2-40B4-BE49-F238E27FC236}">
                <a16:creationId xmlns:a16="http://schemas.microsoft.com/office/drawing/2014/main" id="{7AF65EF3-3668-4661-C97D-1A8D4A10B55B}"/>
              </a:ext>
            </a:extLst>
          </p:cNvPr>
          <p:cNvSpPr txBox="1"/>
          <p:nvPr/>
        </p:nvSpPr>
        <p:spPr>
          <a:xfrm>
            <a:off x="914400" y="1587937"/>
            <a:ext cx="7348654" cy="4832092"/>
          </a:xfrm>
          <a:prstGeom prst="rect">
            <a:avLst/>
          </a:prstGeom>
          <a:noFill/>
        </p:spPr>
        <p:txBody>
          <a:bodyPr wrap="square" rtlCol="0">
            <a:spAutoFit/>
          </a:bodyPr>
          <a:lstStyle/>
          <a:p>
            <a:r>
              <a:rPr lang="fr-FR" sz="2800" b="1" dirty="0">
                <a:solidFill>
                  <a:schemeClr val="bg2">
                    <a:lumMod val="75000"/>
                  </a:schemeClr>
                </a:solidFill>
              </a:rPr>
              <a:t>I    </a:t>
            </a:r>
            <a:r>
              <a:rPr lang="fr-FR" sz="2800" b="1" dirty="0" err="1">
                <a:solidFill>
                  <a:schemeClr val="bg2">
                    <a:lumMod val="75000"/>
                  </a:schemeClr>
                </a:solidFill>
              </a:rPr>
              <a:t>Welcome</a:t>
            </a:r>
            <a:endParaRPr lang="fr-FR" sz="2800" b="1" dirty="0">
              <a:solidFill>
                <a:schemeClr val="bg2">
                  <a:lumMod val="75000"/>
                </a:schemeClr>
              </a:solidFill>
            </a:endParaRPr>
          </a:p>
          <a:p>
            <a:pPr marL="742950" lvl="1" indent="-285750">
              <a:buFont typeface="Arial" panose="020B0604020202020204" pitchFamily="34" charset="0"/>
              <a:buChar char="•"/>
            </a:pPr>
            <a:r>
              <a:rPr lang="fr-FR" sz="2800" dirty="0" err="1">
                <a:solidFill>
                  <a:schemeClr val="bg2">
                    <a:lumMod val="75000"/>
                  </a:schemeClr>
                </a:solidFill>
              </a:rPr>
              <a:t>Opening</a:t>
            </a:r>
            <a:r>
              <a:rPr lang="fr-FR" sz="2800" dirty="0">
                <a:solidFill>
                  <a:schemeClr val="bg2">
                    <a:lumMod val="75000"/>
                  </a:schemeClr>
                </a:solidFill>
              </a:rPr>
              <a:t> </a:t>
            </a:r>
            <a:r>
              <a:rPr lang="fr-FR" sz="2800" dirty="0" err="1">
                <a:solidFill>
                  <a:schemeClr val="bg2">
                    <a:lumMod val="75000"/>
                  </a:schemeClr>
                </a:solidFill>
              </a:rPr>
              <a:t>with</a:t>
            </a:r>
            <a:r>
              <a:rPr lang="fr-FR" sz="2800" dirty="0">
                <a:solidFill>
                  <a:schemeClr val="bg2">
                    <a:lumMod val="75000"/>
                  </a:schemeClr>
                </a:solidFill>
              </a:rPr>
              <a:t> </a:t>
            </a:r>
            <a:r>
              <a:rPr lang="fr-FR" sz="2800" dirty="0" err="1">
                <a:solidFill>
                  <a:schemeClr val="bg2">
                    <a:lumMod val="75000"/>
                  </a:schemeClr>
                </a:solidFill>
              </a:rPr>
              <a:t>prayers</a:t>
            </a:r>
            <a:endParaRPr lang="fr-FR" sz="2800" dirty="0">
              <a:solidFill>
                <a:schemeClr val="bg2">
                  <a:lumMod val="75000"/>
                </a:schemeClr>
              </a:solidFill>
            </a:endParaRPr>
          </a:p>
          <a:p>
            <a:pPr marL="742950" lvl="1" indent="-285750">
              <a:buFont typeface="Arial" panose="020B0604020202020204" pitchFamily="34" charset="0"/>
              <a:buChar char="•"/>
            </a:pPr>
            <a:r>
              <a:rPr lang="fr-FR" sz="2800" dirty="0">
                <a:solidFill>
                  <a:schemeClr val="bg2">
                    <a:lumMod val="75000"/>
                  </a:schemeClr>
                </a:solidFill>
              </a:rPr>
              <a:t>Apologies for absence</a:t>
            </a:r>
          </a:p>
          <a:p>
            <a:pPr marL="742950" lvl="1" indent="-285750">
              <a:buFont typeface="Arial" panose="020B0604020202020204" pitchFamily="34" charset="0"/>
              <a:buChar char="•"/>
            </a:pPr>
            <a:r>
              <a:rPr lang="fr-FR" sz="2800" dirty="0">
                <a:solidFill>
                  <a:schemeClr val="bg2">
                    <a:lumMod val="75000"/>
                  </a:schemeClr>
                </a:solidFill>
              </a:rPr>
              <a:t>Electoral roll</a:t>
            </a:r>
          </a:p>
          <a:p>
            <a:r>
              <a:rPr lang="fr-FR" sz="2800" b="1" dirty="0">
                <a:solidFill>
                  <a:schemeClr val="bg2">
                    <a:lumMod val="75000"/>
                  </a:schemeClr>
                </a:solidFill>
              </a:rPr>
              <a:t>II   The </a:t>
            </a:r>
            <a:r>
              <a:rPr lang="fr-FR" sz="2800" b="1" dirty="0" err="1">
                <a:solidFill>
                  <a:schemeClr val="bg2">
                    <a:lumMod val="75000"/>
                  </a:schemeClr>
                </a:solidFill>
              </a:rPr>
              <a:t>committee</a:t>
            </a:r>
            <a:endParaRPr lang="fr-FR" sz="2800" b="1" dirty="0">
              <a:solidFill>
                <a:schemeClr val="bg2">
                  <a:lumMod val="75000"/>
                </a:schemeClr>
              </a:solidFill>
            </a:endParaRPr>
          </a:p>
          <a:p>
            <a:r>
              <a:rPr lang="fr-FR" sz="2800" b="1" dirty="0">
                <a:solidFill>
                  <a:schemeClr val="bg2">
                    <a:lumMod val="75000"/>
                  </a:schemeClr>
                </a:solidFill>
              </a:rPr>
              <a:t>III  Minutes of the 2023 AGM</a:t>
            </a:r>
          </a:p>
          <a:p>
            <a:pPr marL="914400" lvl="1" indent="-457200">
              <a:buFont typeface="Arial" panose="020B0604020202020204" pitchFamily="34" charset="0"/>
              <a:buChar char="•"/>
            </a:pPr>
            <a:r>
              <a:rPr lang="fr-FR" sz="2800" dirty="0" err="1">
                <a:solidFill>
                  <a:schemeClr val="bg2">
                    <a:lumMod val="75000"/>
                  </a:schemeClr>
                </a:solidFill>
              </a:rPr>
              <a:t>Approval</a:t>
            </a:r>
            <a:r>
              <a:rPr lang="fr-FR" sz="2800" dirty="0">
                <a:solidFill>
                  <a:schemeClr val="bg2">
                    <a:lumMod val="75000"/>
                  </a:schemeClr>
                </a:solidFill>
              </a:rPr>
              <a:t> of minutes</a:t>
            </a:r>
          </a:p>
          <a:p>
            <a:pPr marL="914400" lvl="1" indent="-457200">
              <a:buFont typeface="Arial" panose="020B0604020202020204" pitchFamily="34" charset="0"/>
              <a:buChar char="•"/>
            </a:pPr>
            <a:r>
              <a:rPr lang="fr-FR" sz="2800" dirty="0" err="1">
                <a:solidFill>
                  <a:schemeClr val="bg2">
                    <a:lumMod val="75000"/>
                  </a:schemeClr>
                </a:solidFill>
              </a:rPr>
              <a:t>Matters</a:t>
            </a:r>
            <a:r>
              <a:rPr lang="fr-FR" sz="2800" dirty="0">
                <a:solidFill>
                  <a:schemeClr val="bg2">
                    <a:lumMod val="75000"/>
                  </a:schemeClr>
                </a:solidFill>
              </a:rPr>
              <a:t> </a:t>
            </a:r>
            <a:r>
              <a:rPr lang="fr-FR" sz="2800" dirty="0" err="1">
                <a:solidFill>
                  <a:schemeClr val="bg2">
                    <a:lumMod val="75000"/>
                  </a:schemeClr>
                </a:solidFill>
              </a:rPr>
              <a:t>arising</a:t>
            </a:r>
            <a:endParaRPr lang="fr-FR" sz="2800" dirty="0">
              <a:solidFill>
                <a:schemeClr val="bg2">
                  <a:lumMod val="75000"/>
                </a:schemeClr>
              </a:solidFill>
            </a:endParaRPr>
          </a:p>
          <a:p>
            <a:r>
              <a:rPr lang="fr-FR" sz="2800" b="1" dirty="0">
                <a:solidFill>
                  <a:schemeClr val="bg2">
                    <a:lumMod val="75000"/>
                  </a:schemeClr>
                </a:solidFill>
              </a:rPr>
              <a:t>IV  Report on Grants made </a:t>
            </a:r>
            <a:r>
              <a:rPr lang="fr-FR" sz="2800" b="1" dirty="0" err="1">
                <a:solidFill>
                  <a:schemeClr val="bg2">
                    <a:lumMod val="75000"/>
                  </a:schemeClr>
                </a:solidFill>
              </a:rPr>
              <a:t>during</a:t>
            </a:r>
            <a:r>
              <a:rPr lang="fr-FR" sz="2800" b="1" dirty="0">
                <a:solidFill>
                  <a:schemeClr val="bg2">
                    <a:lumMod val="75000"/>
                  </a:schemeClr>
                </a:solidFill>
              </a:rPr>
              <a:t> 2023</a:t>
            </a:r>
          </a:p>
          <a:p>
            <a:r>
              <a:rPr lang="fr-FR" sz="2800" b="1" dirty="0">
                <a:solidFill>
                  <a:schemeClr val="bg2">
                    <a:lumMod val="75000"/>
                  </a:schemeClr>
                </a:solidFill>
              </a:rPr>
              <a:t>V   </a:t>
            </a:r>
            <a:r>
              <a:rPr lang="fr-FR" sz="2800" b="1" dirty="0" err="1">
                <a:solidFill>
                  <a:schemeClr val="bg2">
                    <a:lumMod val="75000"/>
                  </a:schemeClr>
                </a:solidFill>
              </a:rPr>
              <a:t>Accounts</a:t>
            </a:r>
            <a:r>
              <a:rPr lang="fr-FR" sz="2800" b="1" dirty="0">
                <a:solidFill>
                  <a:schemeClr val="bg2">
                    <a:lumMod val="75000"/>
                  </a:schemeClr>
                </a:solidFill>
              </a:rPr>
              <a:t> for 2023</a:t>
            </a:r>
          </a:p>
          <a:p>
            <a:r>
              <a:rPr lang="fr-FR" sz="2800" b="1" dirty="0">
                <a:solidFill>
                  <a:schemeClr val="bg2">
                    <a:lumMod val="75000"/>
                  </a:schemeClr>
                </a:solidFill>
                <a:highlight>
                  <a:srgbClr val="00FF00"/>
                </a:highlight>
              </a:rPr>
              <a:t>VI  </a:t>
            </a:r>
            <a:r>
              <a:rPr lang="fr-FR" sz="2800" b="1" dirty="0" err="1">
                <a:solidFill>
                  <a:schemeClr val="bg2">
                    <a:lumMod val="75000"/>
                  </a:schemeClr>
                </a:solidFill>
                <a:highlight>
                  <a:srgbClr val="00FF00"/>
                </a:highlight>
              </a:rPr>
              <a:t>Closing</a:t>
            </a:r>
            <a:r>
              <a:rPr lang="fr-FR" sz="2800" b="1" dirty="0">
                <a:solidFill>
                  <a:schemeClr val="bg2">
                    <a:lumMod val="75000"/>
                  </a:schemeClr>
                </a:solidFill>
                <a:highlight>
                  <a:srgbClr val="00FF00"/>
                </a:highlight>
              </a:rPr>
              <a:t> </a:t>
            </a:r>
            <a:r>
              <a:rPr lang="fr-FR" sz="2800" b="1" dirty="0" err="1">
                <a:solidFill>
                  <a:schemeClr val="bg2">
                    <a:lumMod val="75000"/>
                  </a:schemeClr>
                </a:solidFill>
                <a:highlight>
                  <a:srgbClr val="00FF00"/>
                </a:highlight>
              </a:rPr>
              <a:t>remarks</a:t>
            </a:r>
            <a:endParaRPr lang="fr-FR" sz="2800" b="1" dirty="0">
              <a:solidFill>
                <a:schemeClr val="bg2">
                  <a:lumMod val="75000"/>
                </a:schemeClr>
              </a:solidFill>
              <a:highlight>
                <a:srgbClr val="00FF00"/>
              </a:highlight>
            </a:endParaRPr>
          </a:p>
        </p:txBody>
      </p:sp>
    </p:spTree>
    <p:extLst>
      <p:ext uri="{BB962C8B-B14F-4D97-AF65-F5344CB8AC3E}">
        <p14:creationId xmlns:p14="http://schemas.microsoft.com/office/powerpoint/2010/main" val="1537333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4501" y="349251"/>
            <a:ext cx="8115300" cy="1877437"/>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latin typeface="Lato Regular"/>
              <a:cs typeface="Lato Regular"/>
            </a:endParaRPr>
          </a:p>
          <a:p>
            <a:endParaRPr lang="en-GB" sz="4400" dirty="0">
              <a:latin typeface="Lato Regular"/>
              <a:cs typeface="Lato Regular"/>
            </a:endParaRPr>
          </a:p>
        </p:txBody>
      </p:sp>
      <p:sp>
        <p:nvSpPr>
          <p:cNvPr id="2" name="TextBox 1"/>
          <p:cNvSpPr txBox="1"/>
          <p:nvPr/>
        </p:nvSpPr>
        <p:spPr>
          <a:xfrm>
            <a:off x="1092200" y="2556261"/>
            <a:ext cx="7210426" cy="769441"/>
          </a:xfrm>
          <a:prstGeom prst="rect">
            <a:avLst/>
          </a:prstGeom>
          <a:noFill/>
        </p:spPr>
        <p:txBody>
          <a:bodyPr wrap="square" rtlCol="0">
            <a:spAutoFit/>
          </a:bodyPr>
          <a:lstStyle/>
          <a:p>
            <a:r>
              <a:rPr lang="en-GB" sz="4400" dirty="0">
                <a:solidFill>
                  <a:srgbClr val="254061"/>
                </a:solidFill>
                <a:latin typeface="Lato Regular"/>
                <a:cs typeface="Lato Regular"/>
              </a:rPr>
              <a:t>VI Closing Remarks</a:t>
            </a:r>
          </a:p>
        </p:txBody>
      </p:sp>
    </p:spTree>
    <p:extLst>
      <p:ext uri="{BB962C8B-B14F-4D97-AF65-F5344CB8AC3E}">
        <p14:creationId xmlns:p14="http://schemas.microsoft.com/office/powerpoint/2010/main" val="98151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03B5B-26EB-92C2-16D0-5C41AFC6294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1AC3D52-3417-686B-E9A7-82642B5CF1FD}"/>
              </a:ext>
            </a:extLst>
          </p:cNvPr>
          <p:cNvSpPr txBox="1"/>
          <p:nvPr/>
        </p:nvSpPr>
        <p:spPr>
          <a:xfrm>
            <a:off x="460375" y="476250"/>
            <a:ext cx="8239125" cy="1200329"/>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solidFill>
                <a:srgbClr val="254061"/>
              </a:solidFill>
              <a:latin typeface="Lato Regular"/>
              <a:cs typeface="Lato Regular"/>
            </a:endParaRPr>
          </a:p>
        </p:txBody>
      </p:sp>
      <p:sp>
        <p:nvSpPr>
          <p:cNvPr id="2" name="TextBox 1">
            <a:extLst>
              <a:ext uri="{FF2B5EF4-FFF2-40B4-BE49-F238E27FC236}">
                <a16:creationId xmlns:a16="http://schemas.microsoft.com/office/drawing/2014/main" id="{1EA6B133-A2EE-069F-1543-8A0B5594DE8B}"/>
              </a:ext>
            </a:extLst>
          </p:cNvPr>
          <p:cNvSpPr txBox="1"/>
          <p:nvPr/>
        </p:nvSpPr>
        <p:spPr>
          <a:xfrm>
            <a:off x="914400" y="1587937"/>
            <a:ext cx="7348654" cy="4832092"/>
          </a:xfrm>
          <a:prstGeom prst="rect">
            <a:avLst/>
          </a:prstGeom>
          <a:noFill/>
        </p:spPr>
        <p:txBody>
          <a:bodyPr wrap="square" rtlCol="0">
            <a:spAutoFit/>
          </a:bodyPr>
          <a:lstStyle/>
          <a:p>
            <a:r>
              <a:rPr lang="fr-FR" sz="2800" b="1" dirty="0">
                <a:solidFill>
                  <a:schemeClr val="bg2">
                    <a:lumMod val="75000"/>
                  </a:schemeClr>
                </a:solidFill>
              </a:rPr>
              <a:t>I    </a:t>
            </a:r>
            <a:r>
              <a:rPr lang="fr-FR" sz="2800" b="1" dirty="0" err="1">
                <a:solidFill>
                  <a:schemeClr val="bg2">
                    <a:lumMod val="75000"/>
                  </a:schemeClr>
                </a:solidFill>
              </a:rPr>
              <a:t>Welcome</a:t>
            </a:r>
            <a:endParaRPr lang="fr-FR" sz="2800" b="1" dirty="0">
              <a:solidFill>
                <a:schemeClr val="bg2">
                  <a:lumMod val="75000"/>
                </a:schemeClr>
              </a:solidFill>
            </a:endParaRPr>
          </a:p>
          <a:p>
            <a:pPr marL="742950" lvl="1" indent="-285750">
              <a:buFont typeface="Arial" panose="020B0604020202020204" pitchFamily="34" charset="0"/>
              <a:buChar char="•"/>
            </a:pPr>
            <a:r>
              <a:rPr lang="fr-FR" sz="2800" dirty="0" err="1">
                <a:solidFill>
                  <a:schemeClr val="bg2">
                    <a:lumMod val="75000"/>
                  </a:schemeClr>
                </a:solidFill>
              </a:rPr>
              <a:t>Opening</a:t>
            </a:r>
            <a:r>
              <a:rPr lang="fr-FR" sz="2800" dirty="0">
                <a:solidFill>
                  <a:schemeClr val="bg2">
                    <a:lumMod val="75000"/>
                  </a:schemeClr>
                </a:solidFill>
              </a:rPr>
              <a:t> </a:t>
            </a:r>
            <a:r>
              <a:rPr lang="fr-FR" sz="2800" dirty="0" err="1">
                <a:solidFill>
                  <a:schemeClr val="bg2">
                    <a:lumMod val="75000"/>
                  </a:schemeClr>
                </a:solidFill>
              </a:rPr>
              <a:t>with</a:t>
            </a:r>
            <a:r>
              <a:rPr lang="fr-FR" sz="2800" dirty="0">
                <a:solidFill>
                  <a:schemeClr val="bg2">
                    <a:lumMod val="75000"/>
                  </a:schemeClr>
                </a:solidFill>
              </a:rPr>
              <a:t> </a:t>
            </a:r>
            <a:r>
              <a:rPr lang="fr-FR" sz="2800" dirty="0" err="1">
                <a:solidFill>
                  <a:schemeClr val="bg2">
                    <a:lumMod val="75000"/>
                  </a:schemeClr>
                </a:solidFill>
              </a:rPr>
              <a:t>prayers</a:t>
            </a:r>
            <a:endParaRPr lang="fr-FR" sz="2800" dirty="0">
              <a:solidFill>
                <a:schemeClr val="bg2">
                  <a:lumMod val="75000"/>
                </a:schemeClr>
              </a:solidFill>
            </a:endParaRPr>
          </a:p>
          <a:p>
            <a:pPr marL="742950" lvl="1" indent="-285750">
              <a:buFont typeface="Arial" panose="020B0604020202020204" pitchFamily="34" charset="0"/>
              <a:buChar char="•"/>
            </a:pPr>
            <a:r>
              <a:rPr lang="fr-FR" sz="2800" dirty="0">
                <a:solidFill>
                  <a:schemeClr val="bg2">
                    <a:lumMod val="75000"/>
                  </a:schemeClr>
                </a:solidFill>
              </a:rPr>
              <a:t>Apologies for absence</a:t>
            </a:r>
          </a:p>
          <a:p>
            <a:pPr marL="742950" lvl="1" indent="-285750">
              <a:buFont typeface="Arial" panose="020B0604020202020204" pitchFamily="34" charset="0"/>
              <a:buChar char="•"/>
            </a:pPr>
            <a:r>
              <a:rPr lang="fr-FR" sz="2800" dirty="0">
                <a:solidFill>
                  <a:schemeClr val="bg2">
                    <a:lumMod val="75000"/>
                  </a:schemeClr>
                </a:solidFill>
              </a:rPr>
              <a:t>Electoral roll</a:t>
            </a:r>
          </a:p>
          <a:p>
            <a:r>
              <a:rPr lang="fr-FR" sz="2800" b="1" dirty="0">
                <a:solidFill>
                  <a:schemeClr val="bg2">
                    <a:lumMod val="75000"/>
                  </a:schemeClr>
                </a:solidFill>
                <a:highlight>
                  <a:srgbClr val="00FF00"/>
                </a:highlight>
              </a:rPr>
              <a:t>II   The </a:t>
            </a:r>
            <a:r>
              <a:rPr lang="fr-FR" sz="2800" b="1" dirty="0" err="1">
                <a:solidFill>
                  <a:schemeClr val="bg2">
                    <a:lumMod val="75000"/>
                  </a:schemeClr>
                </a:solidFill>
                <a:highlight>
                  <a:srgbClr val="00FF00"/>
                </a:highlight>
              </a:rPr>
              <a:t>committee</a:t>
            </a:r>
            <a:endParaRPr lang="fr-FR" sz="2800" b="1" dirty="0">
              <a:solidFill>
                <a:schemeClr val="bg2">
                  <a:lumMod val="75000"/>
                </a:schemeClr>
              </a:solidFill>
              <a:highlight>
                <a:srgbClr val="00FF00"/>
              </a:highlight>
            </a:endParaRPr>
          </a:p>
          <a:p>
            <a:r>
              <a:rPr lang="fr-FR" sz="2800" b="1" dirty="0">
                <a:solidFill>
                  <a:schemeClr val="bg2">
                    <a:lumMod val="75000"/>
                  </a:schemeClr>
                </a:solidFill>
              </a:rPr>
              <a:t>III  Minutes of the 2023 AGM</a:t>
            </a:r>
          </a:p>
          <a:p>
            <a:pPr marL="914400" lvl="1" indent="-457200">
              <a:buFont typeface="Arial" panose="020B0604020202020204" pitchFamily="34" charset="0"/>
              <a:buChar char="•"/>
            </a:pPr>
            <a:r>
              <a:rPr lang="fr-FR" sz="2800" dirty="0" err="1">
                <a:solidFill>
                  <a:schemeClr val="bg2">
                    <a:lumMod val="75000"/>
                  </a:schemeClr>
                </a:solidFill>
              </a:rPr>
              <a:t>Approval</a:t>
            </a:r>
            <a:r>
              <a:rPr lang="fr-FR" sz="2800" dirty="0">
                <a:solidFill>
                  <a:schemeClr val="bg2">
                    <a:lumMod val="75000"/>
                  </a:schemeClr>
                </a:solidFill>
              </a:rPr>
              <a:t> of minutes</a:t>
            </a:r>
          </a:p>
          <a:p>
            <a:pPr marL="914400" lvl="1" indent="-457200">
              <a:buFont typeface="Arial" panose="020B0604020202020204" pitchFamily="34" charset="0"/>
              <a:buChar char="•"/>
            </a:pPr>
            <a:r>
              <a:rPr lang="fr-FR" sz="2800" dirty="0" err="1">
                <a:solidFill>
                  <a:schemeClr val="bg2">
                    <a:lumMod val="75000"/>
                  </a:schemeClr>
                </a:solidFill>
              </a:rPr>
              <a:t>Matters</a:t>
            </a:r>
            <a:r>
              <a:rPr lang="fr-FR" sz="2800" dirty="0">
                <a:solidFill>
                  <a:schemeClr val="bg2">
                    <a:lumMod val="75000"/>
                  </a:schemeClr>
                </a:solidFill>
              </a:rPr>
              <a:t> </a:t>
            </a:r>
            <a:r>
              <a:rPr lang="fr-FR" sz="2800" dirty="0" err="1">
                <a:solidFill>
                  <a:schemeClr val="bg2">
                    <a:lumMod val="75000"/>
                  </a:schemeClr>
                </a:solidFill>
              </a:rPr>
              <a:t>arising</a:t>
            </a:r>
            <a:endParaRPr lang="fr-FR" sz="2800" dirty="0">
              <a:solidFill>
                <a:schemeClr val="bg2">
                  <a:lumMod val="75000"/>
                </a:schemeClr>
              </a:solidFill>
            </a:endParaRPr>
          </a:p>
          <a:p>
            <a:r>
              <a:rPr lang="fr-FR" sz="2800" b="1" dirty="0">
                <a:solidFill>
                  <a:schemeClr val="bg2">
                    <a:lumMod val="75000"/>
                  </a:schemeClr>
                </a:solidFill>
              </a:rPr>
              <a:t>IV  Report on Grants made </a:t>
            </a:r>
            <a:r>
              <a:rPr lang="fr-FR" sz="2800" b="1" dirty="0" err="1">
                <a:solidFill>
                  <a:schemeClr val="bg2">
                    <a:lumMod val="75000"/>
                  </a:schemeClr>
                </a:solidFill>
              </a:rPr>
              <a:t>during</a:t>
            </a:r>
            <a:r>
              <a:rPr lang="fr-FR" sz="2800" b="1" dirty="0">
                <a:solidFill>
                  <a:schemeClr val="bg2">
                    <a:lumMod val="75000"/>
                  </a:schemeClr>
                </a:solidFill>
              </a:rPr>
              <a:t> 2023</a:t>
            </a:r>
          </a:p>
          <a:p>
            <a:r>
              <a:rPr lang="fr-FR" sz="2800" b="1" dirty="0">
                <a:solidFill>
                  <a:schemeClr val="bg2">
                    <a:lumMod val="75000"/>
                  </a:schemeClr>
                </a:solidFill>
              </a:rPr>
              <a:t>V   </a:t>
            </a:r>
            <a:r>
              <a:rPr lang="fr-FR" sz="2800" b="1" dirty="0" err="1">
                <a:solidFill>
                  <a:schemeClr val="bg2">
                    <a:lumMod val="75000"/>
                  </a:schemeClr>
                </a:solidFill>
              </a:rPr>
              <a:t>Accounts</a:t>
            </a:r>
            <a:r>
              <a:rPr lang="fr-FR" sz="2800" b="1" dirty="0">
                <a:solidFill>
                  <a:schemeClr val="bg2">
                    <a:lumMod val="75000"/>
                  </a:schemeClr>
                </a:solidFill>
              </a:rPr>
              <a:t> for 2023</a:t>
            </a:r>
          </a:p>
          <a:p>
            <a:r>
              <a:rPr lang="fr-FR" sz="2800" b="1" dirty="0">
                <a:solidFill>
                  <a:schemeClr val="bg2">
                    <a:lumMod val="75000"/>
                  </a:schemeClr>
                </a:solidFill>
              </a:rPr>
              <a:t>VI  </a:t>
            </a:r>
            <a:r>
              <a:rPr lang="fr-FR" sz="2800" b="1" dirty="0" err="1">
                <a:solidFill>
                  <a:schemeClr val="bg2">
                    <a:lumMod val="75000"/>
                  </a:schemeClr>
                </a:solidFill>
              </a:rPr>
              <a:t>Closing</a:t>
            </a:r>
            <a:r>
              <a:rPr lang="fr-FR" sz="2800" b="1" dirty="0">
                <a:solidFill>
                  <a:schemeClr val="bg2">
                    <a:lumMod val="75000"/>
                  </a:schemeClr>
                </a:solidFill>
              </a:rPr>
              <a:t> </a:t>
            </a:r>
            <a:r>
              <a:rPr lang="fr-FR" sz="2800" b="1" dirty="0" err="1">
                <a:solidFill>
                  <a:schemeClr val="bg2">
                    <a:lumMod val="75000"/>
                  </a:schemeClr>
                </a:solidFill>
              </a:rPr>
              <a:t>remarks</a:t>
            </a:r>
            <a:endParaRPr lang="fr-FR" sz="2800" b="1" dirty="0">
              <a:solidFill>
                <a:schemeClr val="bg2">
                  <a:lumMod val="75000"/>
                </a:schemeClr>
              </a:solidFill>
            </a:endParaRPr>
          </a:p>
        </p:txBody>
      </p:sp>
    </p:spTree>
    <p:extLst>
      <p:ext uri="{BB962C8B-B14F-4D97-AF65-F5344CB8AC3E}">
        <p14:creationId xmlns:p14="http://schemas.microsoft.com/office/powerpoint/2010/main" val="198804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375" y="476250"/>
            <a:ext cx="8239125" cy="1877437"/>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latin typeface="Lato Regular"/>
              <a:cs typeface="Lato Regular"/>
            </a:endParaRPr>
          </a:p>
          <a:p>
            <a:endParaRPr lang="en-GB" sz="4400" dirty="0">
              <a:latin typeface="Lato Regular"/>
              <a:cs typeface="Lato Regular"/>
            </a:endParaRPr>
          </a:p>
        </p:txBody>
      </p:sp>
      <p:sp>
        <p:nvSpPr>
          <p:cNvPr id="2" name="TextBox 1"/>
          <p:cNvSpPr txBox="1"/>
          <p:nvPr/>
        </p:nvSpPr>
        <p:spPr>
          <a:xfrm>
            <a:off x="496040" y="1414968"/>
            <a:ext cx="7858125" cy="769441"/>
          </a:xfrm>
          <a:prstGeom prst="rect">
            <a:avLst/>
          </a:prstGeom>
          <a:noFill/>
        </p:spPr>
        <p:txBody>
          <a:bodyPr wrap="square" rtlCol="0">
            <a:spAutoFit/>
          </a:bodyPr>
          <a:lstStyle/>
          <a:p>
            <a:r>
              <a:rPr lang="en-GB" sz="4400" dirty="0">
                <a:solidFill>
                  <a:srgbClr val="254061"/>
                </a:solidFill>
                <a:latin typeface="Lato Regular"/>
                <a:cs typeface="Lato Regular"/>
              </a:rPr>
              <a:t>Committee Members</a:t>
            </a:r>
          </a:p>
        </p:txBody>
      </p:sp>
      <p:graphicFrame>
        <p:nvGraphicFramePr>
          <p:cNvPr id="4" name="Table 3">
            <a:extLst>
              <a:ext uri="{FF2B5EF4-FFF2-40B4-BE49-F238E27FC236}">
                <a16:creationId xmlns:a16="http://schemas.microsoft.com/office/drawing/2014/main" id="{5DDE7A1D-682B-E447-A006-2CCAF222067F}"/>
              </a:ext>
            </a:extLst>
          </p:cNvPr>
          <p:cNvGraphicFramePr>
            <a:graphicFrameLocks noGrp="1"/>
          </p:cNvGraphicFramePr>
          <p:nvPr>
            <p:extLst>
              <p:ext uri="{D42A27DB-BD31-4B8C-83A1-F6EECF244321}">
                <p14:modId xmlns:p14="http://schemas.microsoft.com/office/powerpoint/2010/main" val="1566693978"/>
              </p:ext>
            </p:extLst>
          </p:nvPr>
        </p:nvGraphicFramePr>
        <p:xfrm>
          <a:off x="1354137" y="2353687"/>
          <a:ext cx="6141933" cy="4244823"/>
        </p:xfrm>
        <a:graphic>
          <a:graphicData uri="http://schemas.openxmlformats.org/drawingml/2006/table">
            <a:tbl>
              <a:tblPr bandRow="1">
                <a:tableStyleId>{5C22544A-7EE6-4342-B048-85BDC9FD1C3A}</a:tableStyleId>
              </a:tblPr>
              <a:tblGrid>
                <a:gridCol w="2016153">
                  <a:extLst>
                    <a:ext uri="{9D8B030D-6E8A-4147-A177-3AD203B41FA5}">
                      <a16:colId xmlns:a16="http://schemas.microsoft.com/office/drawing/2014/main" val="2884101409"/>
                    </a:ext>
                  </a:extLst>
                </a:gridCol>
                <a:gridCol w="4125780">
                  <a:extLst>
                    <a:ext uri="{9D8B030D-6E8A-4147-A177-3AD203B41FA5}">
                      <a16:colId xmlns:a16="http://schemas.microsoft.com/office/drawing/2014/main" val="1225575646"/>
                    </a:ext>
                  </a:extLst>
                </a:gridCol>
              </a:tblGrid>
              <a:tr h="471647">
                <a:tc>
                  <a:txBody>
                    <a:bodyPr/>
                    <a:lstStyle/>
                    <a:p>
                      <a:r>
                        <a:rPr lang="fr-FR" sz="2400" b="0" dirty="0" err="1"/>
                        <a:t>President</a:t>
                      </a:r>
                      <a:endParaRPr lang="fr-FR" sz="2400" b="0" dirty="0"/>
                    </a:p>
                  </a:txBody>
                  <a:tcPr/>
                </a:tc>
                <a:tc>
                  <a:txBody>
                    <a:bodyPr/>
                    <a:lstStyle/>
                    <a:p>
                      <a:r>
                        <a:rPr lang="fr-FR" sz="2400" b="0" dirty="0"/>
                        <a:t>Frances </a:t>
                      </a:r>
                      <a:r>
                        <a:rPr lang="fr-FR" sz="2400" b="0" dirty="0" err="1"/>
                        <a:t>Coester</a:t>
                      </a:r>
                      <a:endParaRPr lang="fr-FR" sz="2400" b="0" dirty="0"/>
                    </a:p>
                  </a:txBody>
                  <a:tcPr/>
                </a:tc>
                <a:extLst>
                  <a:ext uri="{0D108BD9-81ED-4DB2-BD59-A6C34878D82A}">
                    <a16:rowId xmlns:a16="http://schemas.microsoft.com/office/drawing/2014/main" val="3227256453"/>
                  </a:ext>
                </a:extLst>
              </a:tr>
              <a:tr h="471647">
                <a:tc>
                  <a:txBody>
                    <a:bodyPr/>
                    <a:lstStyle/>
                    <a:p>
                      <a:r>
                        <a:rPr lang="fr-FR" sz="2400" dirty="0" err="1"/>
                        <a:t>Secretary</a:t>
                      </a:r>
                      <a:endParaRPr lang="fr-FR" sz="2400" dirty="0"/>
                    </a:p>
                  </a:txBody>
                  <a:tcPr/>
                </a:tc>
                <a:tc>
                  <a:txBody>
                    <a:bodyPr/>
                    <a:lstStyle/>
                    <a:p>
                      <a:r>
                        <a:rPr lang="fr-FR" sz="2400" dirty="0"/>
                        <a:t>Rosemary </a:t>
                      </a:r>
                      <a:r>
                        <a:rPr lang="fr-FR" sz="2400" dirty="0" err="1"/>
                        <a:t>Ulyett</a:t>
                      </a:r>
                      <a:endParaRPr lang="fr-FR" sz="2400" dirty="0"/>
                    </a:p>
                  </a:txBody>
                  <a:tcPr/>
                </a:tc>
                <a:extLst>
                  <a:ext uri="{0D108BD9-81ED-4DB2-BD59-A6C34878D82A}">
                    <a16:rowId xmlns:a16="http://schemas.microsoft.com/office/drawing/2014/main" val="3750881162"/>
                  </a:ext>
                </a:extLst>
              </a:tr>
              <a:tr h="471647">
                <a:tc>
                  <a:txBody>
                    <a:bodyPr/>
                    <a:lstStyle/>
                    <a:p>
                      <a:r>
                        <a:rPr lang="fr-FR" sz="2400" dirty="0" err="1"/>
                        <a:t>Treasurer</a:t>
                      </a:r>
                      <a:endParaRPr lang="fr-FR" sz="2400" dirty="0"/>
                    </a:p>
                  </a:txBody>
                  <a:tcPr/>
                </a:tc>
                <a:tc>
                  <a:txBody>
                    <a:bodyPr/>
                    <a:lstStyle/>
                    <a:p>
                      <a:r>
                        <a:rPr lang="fr-FR" sz="2400" dirty="0"/>
                        <a:t>Constantin </a:t>
                      </a:r>
                      <a:r>
                        <a:rPr lang="fr-FR" sz="2400" dirty="0" err="1"/>
                        <a:t>Thieffry</a:t>
                      </a:r>
                      <a:endParaRPr lang="fr-FR" sz="2400" dirty="0"/>
                    </a:p>
                  </a:txBody>
                  <a:tcPr/>
                </a:tc>
                <a:extLst>
                  <a:ext uri="{0D108BD9-81ED-4DB2-BD59-A6C34878D82A}">
                    <a16:rowId xmlns:a16="http://schemas.microsoft.com/office/drawing/2014/main" val="1737349103"/>
                  </a:ext>
                </a:extLst>
              </a:tr>
              <a:tr h="471647">
                <a:tc>
                  <a:txBody>
                    <a:bodyPr/>
                    <a:lstStyle/>
                    <a:p>
                      <a:endParaRPr lang="fr-FR" sz="2400" dirty="0"/>
                    </a:p>
                  </a:txBody>
                  <a:tcPr/>
                </a:tc>
                <a:tc>
                  <a:txBody>
                    <a:bodyPr/>
                    <a:lstStyle/>
                    <a:p>
                      <a:r>
                        <a:rPr lang="fr-FR" sz="2400" dirty="0" err="1"/>
                        <a:t>Reverend</a:t>
                      </a:r>
                      <a:r>
                        <a:rPr lang="fr-FR" sz="2400" dirty="0"/>
                        <a:t> Canon Debbie </a:t>
                      </a:r>
                      <a:r>
                        <a:rPr lang="fr-FR" sz="2400" dirty="0" err="1"/>
                        <a:t>Flach</a:t>
                      </a:r>
                      <a:endParaRPr lang="fr-FR" sz="2400" dirty="0"/>
                    </a:p>
                  </a:txBody>
                  <a:tcPr/>
                </a:tc>
                <a:extLst>
                  <a:ext uri="{0D108BD9-81ED-4DB2-BD59-A6C34878D82A}">
                    <a16:rowId xmlns:a16="http://schemas.microsoft.com/office/drawing/2014/main" val="1232039272"/>
                  </a:ext>
                </a:extLst>
              </a:tr>
              <a:tr h="471647">
                <a:tc>
                  <a:txBody>
                    <a:bodyPr/>
                    <a:lstStyle/>
                    <a:p>
                      <a:endParaRPr lang="fr-FR" sz="2400" dirty="0"/>
                    </a:p>
                  </a:txBody>
                  <a:tcPr/>
                </a:tc>
                <a:tc>
                  <a:txBody>
                    <a:bodyPr/>
                    <a:lstStyle/>
                    <a:p>
                      <a:r>
                        <a:rPr lang="fr-FR" sz="2400" dirty="0"/>
                        <a:t>Suzanne Bray</a:t>
                      </a:r>
                    </a:p>
                  </a:txBody>
                  <a:tcPr/>
                </a:tc>
                <a:extLst>
                  <a:ext uri="{0D108BD9-81ED-4DB2-BD59-A6C34878D82A}">
                    <a16:rowId xmlns:a16="http://schemas.microsoft.com/office/drawing/2014/main" val="3078906223"/>
                  </a:ext>
                </a:extLst>
              </a:tr>
              <a:tr h="471647">
                <a:tc>
                  <a:txBody>
                    <a:bodyPr/>
                    <a:lstStyle/>
                    <a:p>
                      <a:endParaRPr lang="fr-FR" sz="2400" dirty="0"/>
                    </a:p>
                  </a:txBody>
                  <a:tcPr/>
                </a:tc>
                <a:tc>
                  <a:txBody>
                    <a:bodyPr/>
                    <a:lstStyle/>
                    <a:p>
                      <a:r>
                        <a:rPr lang="fr-FR" sz="2400" dirty="0"/>
                        <a:t>David Bolton</a:t>
                      </a:r>
                    </a:p>
                  </a:txBody>
                  <a:tcPr/>
                </a:tc>
                <a:extLst>
                  <a:ext uri="{0D108BD9-81ED-4DB2-BD59-A6C34878D82A}">
                    <a16:rowId xmlns:a16="http://schemas.microsoft.com/office/drawing/2014/main" val="1565863434"/>
                  </a:ext>
                </a:extLst>
              </a:tr>
              <a:tr h="471647">
                <a:tc>
                  <a:txBody>
                    <a:bodyPr/>
                    <a:lstStyle/>
                    <a:p>
                      <a:endParaRPr lang="fr-FR" sz="2400" dirty="0"/>
                    </a:p>
                  </a:txBody>
                  <a:tcPr/>
                </a:tc>
                <a:tc>
                  <a:txBody>
                    <a:bodyPr/>
                    <a:lstStyle/>
                    <a:p>
                      <a:r>
                        <a:rPr lang="fr-FR" sz="2400" dirty="0"/>
                        <a:t>Maggie Devos</a:t>
                      </a:r>
                    </a:p>
                  </a:txBody>
                  <a:tcPr/>
                </a:tc>
                <a:extLst>
                  <a:ext uri="{0D108BD9-81ED-4DB2-BD59-A6C34878D82A}">
                    <a16:rowId xmlns:a16="http://schemas.microsoft.com/office/drawing/2014/main" val="1781641932"/>
                  </a:ext>
                </a:extLst>
              </a:tr>
              <a:tr h="471647">
                <a:tc>
                  <a:txBody>
                    <a:bodyPr/>
                    <a:lstStyle/>
                    <a:p>
                      <a:endParaRPr lang="fr-FR" dirty="0"/>
                    </a:p>
                  </a:txBody>
                  <a:tcPr/>
                </a:tc>
                <a:tc>
                  <a:txBody>
                    <a:bodyPr/>
                    <a:lstStyle/>
                    <a:p>
                      <a:r>
                        <a:rPr lang="fr-FR" sz="2400" dirty="0"/>
                        <a:t>Peter Hawkins</a:t>
                      </a:r>
                    </a:p>
                  </a:txBody>
                  <a:tcPr/>
                </a:tc>
                <a:extLst>
                  <a:ext uri="{0D108BD9-81ED-4DB2-BD59-A6C34878D82A}">
                    <a16:rowId xmlns:a16="http://schemas.microsoft.com/office/drawing/2014/main" val="3690914222"/>
                  </a:ext>
                </a:extLst>
              </a:tr>
              <a:tr h="471647">
                <a:tc>
                  <a:txBody>
                    <a:bodyPr/>
                    <a:lstStyle/>
                    <a:p>
                      <a:r>
                        <a:rPr lang="fr-FR" dirty="0"/>
                        <a:t>CCL </a:t>
                      </a:r>
                      <a:r>
                        <a:rPr lang="fr-FR" dirty="0" err="1"/>
                        <a:t>Treasurer</a:t>
                      </a:r>
                      <a:endParaRPr lang="fr-FR" dirty="0"/>
                    </a:p>
                  </a:txBody>
                  <a:tcPr/>
                </a:tc>
                <a:tc>
                  <a:txBody>
                    <a:bodyPr/>
                    <a:lstStyle/>
                    <a:p>
                      <a:r>
                        <a:rPr lang="fr-FR" sz="2400" dirty="0"/>
                        <a:t>Ann </a:t>
                      </a:r>
                      <a:r>
                        <a:rPr lang="fr-FR" sz="2400" dirty="0" err="1"/>
                        <a:t>Beckwith</a:t>
                      </a:r>
                      <a:endParaRPr lang="fr-FR" sz="2400" dirty="0"/>
                    </a:p>
                  </a:txBody>
                  <a:tcPr/>
                </a:tc>
                <a:extLst>
                  <a:ext uri="{0D108BD9-81ED-4DB2-BD59-A6C34878D82A}">
                    <a16:rowId xmlns:a16="http://schemas.microsoft.com/office/drawing/2014/main" val="1043727770"/>
                  </a:ext>
                </a:extLst>
              </a:tr>
            </a:tbl>
          </a:graphicData>
        </a:graphic>
      </p:graphicFrame>
    </p:spTree>
    <p:extLst>
      <p:ext uri="{BB962C8B-B14F-4D97-AF65-F5344CB8AC3E}">
        <p14:creationId xmlns:p14="http://schemas.microsoft.com/office/powerpoint/2010/main" val="1830247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9401E-0884-A6B2-D267-AF0212E559B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DEF82A5-7785-3C62-0B8F-1BEF090342B0}"/>
              </a:ext>
            </a:extLst>
          </p:cNvPr>
          <p:cNvSpPr txBox="1"/>
          <p:nvPr/>
        </p:nvSpPr>
        <p:spPr>
          <a:xfrm>
            <a:off x="460375" y="476250"/>
            <a:ext cx="8239125" cy="1200329"/>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solidFill>
                <a:srgbClr val="254061"/>
              </a:solidFill>
              <a:latin typeface="Lato Regular"/>
              <a:cs typeface="Lato Regular"/>
            </a:endParaRPr>
          </a:p>
        </p:txBody>
      </p:sp>
      <p:sp>
        <p:nvSpPr>
          <p:cNvPr id="2" name="TextBox 1">
            <a:extLst>
              <a:ext uri="{FF2B5EF4-FFF2-40B4-BE49-F238E27FC236}">
                <a16:creationId xmlns:a16="http://schemas.microsoft.com/office/drawing/2014/main" id="{1C1DCC14-EFCA-51E6-12D0-A49EF7A93DA1}"/>
              </a:ext>
            </a:extLst>
          </p:cNvPr>
          <p:cNvSpPr txBox="1"/>
          <p:nvPr/>
        </p:nvSpPr>
        <p:spPr>
          <a:xfrm>
            <a:off x="914400" y="1587937"/>
            <a:ext cx="7348654" cy="4832092"/>
          </a:xfrm>
          <a:prstGeom prst="rect">
            <a:avLst/>
          </a:prstGeom>
          <a:noFill/>
        </p:spPr>
        <p:txBody>
          <a:bodyPr wrap="square" rtlCol="0">
            <a:spAutoFit/>
          </a:bodyPr>
          <a:lstStyle/>
          <a:p>
            <a:r>
              <a:rPr lang="fr-FR" sz="2800" b="1" dirty="0">
                <a:solidFill>
                  <a:schemeClr val="bg2">
                    <a:lumMod val="75000"/>
                  </a:schemeClr>
                </a:solidFill>
              </a:rPr>
              <a:t>I    </a:t>
            </a:r>
            <a:r>
              <a:rPr lang="fr-FR" sz="2800" b="1" dirty="0" err="1">
                <a:solidFill>
                  <a:schemeClr val="bg2">
                    <a:lumMod val="75000"/>
                  </a:schemeClr>
                </a:solidFill>
              </a:rPr>
              <a:t>Welcome</a:t>
            </a:r>
            <a:endParaRPr lang="fr-FR" sz="2800" b="1" dirty="0">
              <a:solidFill>
                <a:schemeClr val="bg2">
                  <a:lumMod val="75000"/>
                </a:schemeClr>
              </a:solidFill>
            </a:endParaRPr>
          </a:p>
          <a:p>
            <a:pPr marL="742950" lvl="1" indent="-285750">
              <a:buFont typeface="Arial" panose="020B0604020202020204" pitchFamily="34" charset="0"/>
              <a:buChar char="•"/>
            </a:pPr>
            <a:r>
              <a:rPr lang="fr-FR" sz="2800" dirty="0" err="1">
                <a:solidFill>
                  <a:schemeClr val="bg2">
                    <a:lumMod val="75000"/>
                  </a:schemeClr>
                </a:solidFill>
              </a:rPr>
              <a:t>Opening</a:t>
            </a:r>
            <a:r>
              <a:rPr lang="fr-FR" sz="2800" dirty="0">
                <a:solidFill>
                  <a:schemeClr val="bg2">
                    <a:lumMod val="75000"/>
                  </a:schemeClr>
                </a:solidFill>
              </a:rPr>
              <a:t> </a:t>
            </a:r>
            <a:r>
              <a:rPr lang="fr-FR" sz="2800" dirty="0" err="1">
                <a:solidFill>
                  <a:schemeClr val="bg2">
                    <a:lumMod val="75000"/>
                  </a:schemeClr>
                </a:solidFill>
              </a:rPr>
              <a:t>with</a:t>
            </a:r>
            <a:r>
              <a:rPr lang="fr-FR" sz="2800" dirty="0">
                <a:solidFill>
                  <a:schemeClr val="bg2">
                    <a:lumMod val="75000"/>
                  </a:schemeClr>
                </a:solidFill>
              </a:rPr>
              <a:t> </a:t>
            </a:r>
            <a:r>
              <a:rPr lang="fr-FR" sz="2800" dirty="0" err="1">
                <a:solidFill>
                  <a:schemeClr val="bg2">
                    <a:lumMod val="75000"/>
                  </a:schemeClr>
                </a:solidFill>
              </a:rPr>
              <a:t>prayers</a:t>
            </a:r>
            <a:endParaRPr lang="fr-FR" sz="2800" dirty="0">
              <a:solidFill>
                <a:schemeClr val="bg2">
                  <a:lumMod val="75000"/>
                </a:schemeClr>
              </a:solidFill>
            </a:endParaRPr>
          </a:p>
          <a:p>
            <a:pPr marL="742950" lvl="1" indent="-285750">
              <a:buFont typeface="Arial" panose="020B0604020202020204" pitchFamily="34" charset="0"/>
              <a:buChar char="•"/>
            </a:pPr>
            <a:r>
              <a:rPr lang="fr-FR" sz="2800" dirty="0">
                <a:solidFill>
                  <a:schemeClr val="bg2">
                    <a:lumMod val="75000"/>
                  </a:schemeClr>
                </a:solidFill>
              </a:rPr>
              <a:t>Apologies for absence</a:t>
            </a:r>
          </a:p>
          <a:p>
            <a:pPr marL="742950" lvl="1" indent="-285750">
              <a:buFont typeface="Arial" panose="020B0604020202020204" pitchFamily="34" charset="0"/>
              <a:buChar char="•"/>
            </a:pPr>
            <a:r>
              <a:rPr lang="fr-FR" sz="2800" dirty="0">
                <a:solidFill>
                  <a:schemeClr val="bg2">
                    <a:lumMod val="75000"/>
                  </a:schemeClr>
                </a:solidFill>
              </a:rPr>
              <a:t>Electoral roll</a:t>
            </a:r>
          </a:p>
          <a:p>
            <a:r>
              <a:rPr lang="fr-FR" sz="2800" b="1" dirty="0">
                <a:solidFill>
                  <a:schemeClr val="bg2">
                    <a:lumMod val="75000"/>
                  </a:schemeClr>
                </a:solidFill>
              </a:rPr>
              <a:t>II   The </a:t>
            </a:r>
            <a:r>
              <a:rPr lang="fr-FR" sz="2800" b="1" dirty="0" err="1">
                <a:solidFill>
                  <a:schemeClr val="bg2">
                    <a:lumMod val="75000"/>
                  </a:schemeClr>
                </a:solidFill>
              </a:rPr>
              <a:t>committee</a:t>
            </a:r>
            <a:endParaRPr lang="fr-FR" sz="2800" b="1" dirty="0">
              <a:solidFill>
                <a:schemeClr val="bg2">
                  <a:lumMod val="75000"/>
                </a:schemeClr>
              </a:solidFill>
            </a:endParaRPr>
          </a:p>
          <a:p>
            <a:r>
              <a:rPr lang="fr-FR" sz="2800" b="1" dirty="0">
                <a:solidFill>
                  <a:schemeClr val="bg2">
                    <a:lumMod val="75000"/>
                  </a:schemeClr>
                </a:solidFill>
                <a:highlight>
                  <a:srgbClr val="00FF00"/>
                </a:highlight>
              </a:rPr>
              <a:t>III  Minutes of the 2023 AGM</a:t>
            </a:r>
          </a:p>
          <a:p>
            <a:pPr marL="914400" lvl="1" indent="-457200">
              <a:buFont typeface="Arial" panose="020B0604020202020204" pitchFamily="34" charset="0"/>
              <a:buChar char="•"/>
            </a:pPr>
            <a:r>
              <a:rPr lang="fr-FR" sz="2800" dirty="0" err="1">
                <a:solidFill>
                  <a:schemeClr val="bg2">
                    <a:lumMod val="75000"/>
                  </a:schemeClr>
                </a:solidFill>
              </a:rPr>
              <a:t>Approval</a:t>
            </a:r>
            <a:r>
              <a:rPr lang="fr-FR" sz="2800" dirty="0">
                <a:solidFill>
                  <a:schemeClr val="bg2">
                    <a:lumMod val="75000"/>
                  </a:schemeClr>
                </a:solidFill>
              </a:rPr>
              <a:t> of minutes</a:t>
            </a:r>
          </a:p>
          <a:p>
            <a:pPr marL="914400" lvl="1" indent="-457200">
              <a:buFont typeface="Arial" panose="020B0604020202020204" pitchFamily="34" charset="0"/>
              <a:buChar char="•"/>
            </a:pPr>
            <a:r>
              <a:rPr lang="fr-FR" sz="2800" dirty="0" err="1">
                <a:solidFill>
                  <a:schemeClr val="bg2">
                    <a:lumMod val="75000"/>
                  </a:schemeClr>
                </a:solidFill>
              </a:rPr>
              <a:t>Matters</a:t>
            </a:r>
            <a:r>
              <a:rPr lang="fr-FR" sz="2800" dirty="0">
                <a:solidFill>
                  <a:schemeClr val="bg2">
                    <a:lumMod val="75000"/>
                  </a:schemeClr>
                </a:solidFill>
              </a:rPr>
              <a:t> </a:t>
            </a:r>
            <a:r>
              <a:rPr lang="fr-FR" sz="2800" dirty="0" err="1">
                <a:solidFill>
                  <a:schemeClr val="bg2">
                    <a:lumMod val="75000"/>
                  </a:schemeClr>
                </a:solidFill>
              </a:rPr>
              <a:t>arising</a:t>
            </a:r>
            <a:endParaRPr lang="fr-FR" sz="2800" dirty="0">
              <a:solidFill>
                <a:schemeClr val="bg2">
                  <a:lumMod val="75000"/>
                </a:schemeClr>
              </a:solidFill>
            </a:endParaRPr>
          </a:p>
          <a:p>
            <a:r>
              <a:rPr lang="fr-FR" sz="2800" b="1" dirty="0">
                <a:solidFill>
                  <a:schemeClr val="bg2">
                    <a:lumMod val="75000"/>
                  </a:schemeClr>
                </a:solidFill>
              </a:rPr>
              <a:t>IV  Report on Grants made </a:t>
            </a:r>
            <a:r>
              <a:rPr lang="fr-FR" sz="2800" b="1" dirty="0" err="1">
                <a:solidFill>
                  <a:schemeClr val="bg2">
                    <a:lumMod val="75000"/>
                  </a:schemeClr>
                </a:solidFill>
              </a:rPr>
              <a:t>during</a:t>
            </a:r>
            <a:r>
              <a:rPr lang="fr-FR" sz="2800" b="1" dirty="0">
                <a:solidFill>
                  <a:schemeClr val="bg2">
                    <a:lumMod val="75000"/>
                  </a:schemeClr>
                </a:solidFill>
              </a:rPr>
              <a:t> 2023</a:t>
            </a:r>
          </a:p>
          <a:p>
            <a:r>
              <a:rPr lang="fr-FR" sz="2800" b="1" dirty="0">
                <a:solidFill>
                  <a:schemeClr val="bg2">
                    <a:lumMod val="75000"/>
                  </a:schemeClr>
                </a:solidFill>
              </a:rPr>
              <a:t>V   </a:t>
            </a:r>
            <a:r>
              <a:rPr lang="fr-FR" sz="2800" b="1" dirty="0" err="1">
                <a:solidFill>
                  <a:schemeClr val="bg2">
                    <a:lumMod val="75000"/>
                  </a:schemeClr>
                </a:solidFill>
              </a:rPr>
              <a:t>Accounts</a:t>
            </a:r>
            <a:r>
              <a:rPr lang="fr-FR" sz="2800" b="1" dirty="0">
                <a:solidFill>
                  <a:schemeClr val="bg2">
                    <a:lumMod val="75000"/>
                  </a:schemeClr>
                </a:solidFill>
              </a:rPr>
              <a:t> for 2023</a:t>
            </a:r>
          </a:p>
          <a:p>
            <a:r>
              <a:rPr lang="fr-FR" sz="2800" b="1" dirty="0">
                <a:solidFill>
                  <a:schemeClr val="bg2">
                    <a:lumMod val="75000"/>
                  </a:schemeClr>
                </a:solidFill>
              </a:rPr>
              <a:t>VI  </a:t>
            </a:r>
            <a:r>
              <a:rPr lang="fr-FR" sz="2800" b="1" dirty="0" err="1">
                <a:solidFill>
                  <a:schemeClr val="bg2">
                    <a:lumMod val="75000"/>
                  </a:schemeClr>
                </a:solidFill>
              </a:rPr>
              <a:t>Closing</a:t>
            </a:r>
            <a:r>
              <a:rPr lang="fr-FR" sz="2800" b="1" dirty="0">
                <a:solidFill>
                  <a:schemeClr val="bg2">
                    <a:lumMod val="75000"/>
                  </a:schemeClr>
                </a:solidFill>
              </a:rPr>
              <a:t> </a:t>
            </a:r>
            <a:r>
              <a:rPr lang="fr-FR" sz="2800" b="1" dirty="0" err="1">
                <a:solidFill>
                  <a:schemeClr val="bg2">
                    <a:lumMod val="75000"/>
                  </a:schemeClr>
                </a:solidFill>
              </a:rPr>
              <a:t>remarks</a:t>
            </a:r>
            <a:endParaRPr lang="fr-FR" sz="2800" b="1" dirty="0">
              <a:solidFill>
                <a:schemeClr val="bg2">
                  <a:lumMod val="75000"/>
                </a:schemeClr>
              </a:solidFill>
            </a:endParaRPr>
          </a:p>
        </p:txBody>
      </p:sp>
    </p:spTree>
    <p:extLst>
      <p:ext uri="{BB962C8B-B14F-4D97-AF65-F5344CB8AC3E}">
        <p14:creationId xmlns:p14="http://schemas.microsoft.com/office/powerpoint/2010/main" val="4786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236E-2814-7341-9D93-A6B184E5F4F9}"/>
              </a:ext>
            </a:extLst>
          </p:cNvPr>
          <p:cNvSpPr>
            <a:spLocks noGrp="1"/>
          </p:cNvSpPr>
          <p:nvPr>
            <p:ph type="ctrTitle" idx="4294967295"/>
          </p:nvPr>
        </p:nvSpPr>
        <p:spPr>
          <a:xfrm>
            <a:off x="963827" y="2079625"/>
            <a:ext cx="8180173" cy="1470025"/>
          </a:xfrm>
        </p:spPr>
        <p:txBody>
          <a:bodyPr/>
          <a:lstStyle/>
          <a:p>
            <a:pPr algn="l"/>
            <a:r>
              <a:rPr lang="fr-FR" dirty="0">
                <a:solidFill>
                  <a:srgbClr val="002060"/>
                </a:solidFill>
              </a:rPr>
              <a:t>III Minutes of the </a:t>
            </a:r>
            <a:r>
              <a:rPr lang="fr-FR" dirty="0" err="1">
                <a:solidFill>
                  <a:srgbClr val="002060"/>
                </a:solidFill>
              </a:rPr>
              <a:t>Annual</a:t>
            </a:r>
            <a:r>
              <a:rPr lang="fr-FR" dirty="0">
                <a:solidFill>
                  <a:srgbClr val="002060"/>
                </a:solidFill>
              </a:rPr>
              <a:t> General Meeting </a:t>
            </a:r>
            <a:r>
              <a:rPr lang="fr-FR" dirty="0" err="1">
                <a:solidFill>
                  <a:srgbClr val="002060"/>
                </a:solidFill>
              </a:rPr>
              <a:t>held</a:t>
            </a:r>
            <a:r>
              <a:rPr lang="fr-FR" dirty="0">
                <a:solidFill>
                  <a:srgbClr val="002060"/>
                </a:solidFill>
              </a:rPr>
              <a:t> on 21 March 2023</a:t>
            </a:r>
          </a:p>
        </p:txBody>
      </p:sp>
      <p:sp>
        <p:nvSpPr>
          <p:cNvPr id="3" name="Subtitle 2">
            <a:extLst>
              <a:ext uri="{FF2B5EF4-FFF2-40B4-BE49-F238E27FC236}">
                <a16:creationId xmlns:a16="http://schemas.microsoft.com/office/drawing/2014/main" id="{A6EE633D-88DF-874A-8EE1-2466950C3F10}"/>
              </a:ext>
            </a:extLst>
          </p:cNvPr>
          <p:cNvSpPr>
            <a:spLocks noGrp="1"/>
          </p:cNvSpPr>
          <p:nvPr>
            <p:ph type="subTitle" idx="4294967295"/>
          </p:nvPr>
        </p:nvSpPr>
        <p:spPr>
          <a:xfrm>
            <a:off x="1175656" y="4267200"/>
            <a:ext cx="5225143" cy="1752600"/>
          </a:xfrm>
        </p:spPr>
        <p:txBody>
          <a:bodyPr/>
          <a:lstStyle/>
          <a:p>
            <a:pPr marL="457200" indent="-457200" algn="l">
              <a:buFont typeface="Arial" panose="020B0604020202020204" pitchFamily="34" charset="0"/>
              <a:buChar char="•"/>
            </a:pPr>
            <a:r>
              <a:rPr lang="fr-FR" dirty="0" err="1">
                <a:solidFill>
                  <a:srgbClr val="002060"/>
                </a:solidFill>
              </a:rPr>
              <a:t>Approval</a:t>
            </a:r>
            <a:r>
              <a:rPr lang="fr-FR" dirty="0">
                <a:solidFill>
                  <a:srgbClr val="002060"/>
                </a:solidFill>
              </a:rPr>
              <a:t> of minutes</a:t>
            </a:r>
          </a:p>
          <a:p>
            <a:pPr marL="457200" indent="-457200" algn="l">
              <a:buFont typeface="Arial" panose="020B0604020202020204" pitchFamily="34" charset="0"/>
              <a:buChar char="•"/>
            </a:pPr>
            <a:r>
              <a:rPr lang="fr-FR" dirty="0" err="1">
                <a:solidFill>
                  <a:srgbClr val="002060"/>
                </a:solidFill>
              </a:rPr>
              <a:t>Matters</a:t>
            </a:r>
            <a:r>
              <a:rPr lang="fr-FR" dirty="0">
                <a:solidFill>
                  <a:srgbClr val="002060"/>
                </a:solidFill>
              </a:rPr>
              <a:t> </a:t>
            </a:r>
            <a:r>
              <a:rPr lang="fr-FR" dirty="0" err="1">
                <a:solidFill>
                  <a:srgbClr val="002060"/>
                </a:solidFill>
              </a:rPr>
              <a:t>arising</a:t>
            </a:r>
            <a:endParaRPr lang="fr-FR" dirty="0">
              <a:solidFill>
                <a:srgbClr val="002060"/>
              </a:solidFill>
            </a:endParaRPr>
          </a:p>
        </p:txBody>
      </p:sp>
      <p:sp>
        <p:nvSpPr>
          <p:cNvPr id="4" name="TextBox 3">
            <a:extLst>
              <a:ext uri="{FF2B5EF4-FFF2-40B4-BE49-F238E27FC236}">
                <a16:creationId xmlns:a16="http://schemas.microsoft.com/office/drawing/2014/main" id="{DA28768F-E740-114E-BE09-286AA063EEA0}"/>
              </a:ext>
            </a:extLst>
          </p:cNvPr>
          <p:cNvSpPr txBox="1"/>
          <p:nvPr/>
        </p:nvSpPr>
        <p:spPr>
          <a:xfrm>
            <a:off x="533400" y="495300"/>
            <a:ext cx="2870200" cy="1193800"/>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p:txBody>
      </p:sp>
    </p:spTree>
    <p:extLst>
      <p:ext uri="{BB962C8B-B14F-4D97-AF65-F5344CB8AC3E}">
        <p14:creationId xmlns:p14="http://schemas.microsoft.com/office/powerpoint/2010/main" val="356836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96805-A350-8BB0-3A2A-1EDE25B8FB2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D519A6C-B2C3-070B-48A6-8B3F8BD6C1AE}"/>
              </a:ext>
            </a:extLst>
          </p:cNvPr>
          <p:cNvSpPr txBox="1"/>
          <p:nvPr/>
        </p:nvSpPr>
        <p:spPr>
          <a:xfrm>
            <a:off x="460375" y="476250"/>
            <a:ext cx="8239125" cy="1200329"/>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a:p>
            <a:endParaRPr lang="en-GB" dirty="0">
              <a:solidFill>
                <a:srgbClr val="254061"/>
              </a:solidFill>
              <a:latin typeface="Lato Regular"/>
              <a:cs typeface="Lato Regular"/>
            </a:endParaRPr>
          </a:p>
        </p:txBody>
      </p:sp>
      <p:sp>
        <p:nvSpPr>
          <p:cNvPr id="2" name="TextBox 1">
            <a:extLst>
              <a:ext uri="{FF2B5EF4-FFF2-40B4-BE49-F238E27FC236}">
                <a16:creationId xmlns:a16="http://schemas.microsoft.com/office/drawing/2014/main" id="{055A4E55-24DB-18E7-32A9-F9F3FD96E014}"/>
              </a:ext>
            </a:extLst>
          </p:cNvPr>
          <p:cNvSpPr txBox="1"/>
          <p:nvPr/>
        </p:nvSpPr>
        <p:spPr>
          <a:xfrm>
            <a:off x="914400" y="1587937"/>
            <a:ext cx="7348654" cy="4832092"/>
          </a:xfrm>
          <a:prstGeom prst="rect">
            <a:avLst/>
          </a:prstGeom>
          <a:noFill/>
        </p:spPr>
        <p:txBody>
          <a:bodyPr wrap="square" rtlCol="0">
            <a:spAutoFit/>
          </a:bodyPr>
          <a:lstStyle/>
          <a:p>
            <a:r>
              <a:rPr lang="fr-FR" sz="2800" b="1" dirty="0">
                <a:solidFill>
                  <a:schemeClr val="bg2">
                    <a:lumMod val="75000"/>
                  </a:schemeClr>
                </a:solidFill>
              </a:rPr>
              <a:t>I    </a:t>
            </a:r>
            <a:r>
              <a:rPr lang="fr-FR" sz="2800" b="1" dirty="0" err="1">
                <a:solidFill>
                  <a:schemeClr val="bg2">
                    <a:lumMod val="75000"/>
                  </a:schemeClr>
                </a:solidFill>
              </a:rPr>
              <a:t>Welcome</a:t>
            </a:r>
            <a:endParaRPr lang="fr-FR" sz="2800" b="1" dirty="0">
              <a:solidFill>
                <a:schemeClr val="bg2">
                  <a:lumMod val="75000"/>
                </a:schemeClr>
              </a:solidFill>
            </a:endParaRPr>
          </a:p>
          <a:p>
            <a:pPr marL="742950" lvl="1" indent="-285750">
              <a:buFont typeface="Arial" panose="020B0604020202020204" pitchFamily="34" charset="0"/>
              <a:buChar char="•"/>
            </a:pPr>
            <a:r>
              <a:rPr lang="fr-FR" sz="2800" dirty="0" err="1">
                <a:solidFill>
                  <a:schemeClr val="bg2">
                    <a:lumMod val="75000"/>
                  </a:schemeClr>
                </a:solidFill>
              </a:rPr>
              <a:t>Opening</a:t>
            </a:r>
            <a:r>
              <a:rPr lang="fr-FR" sz="2800" dirty="0">
                <a:solidFill>
                  <a:schemeClr val="bg2">
                    <a:lumMod val="75000"/>
                  </a:schemeClr>
                </a:solidFill>
              </a:rPr>
              <a:t> </a:t>
            </a:r>
            <a:r>
              <a:rPr lang="fr-FR" sz="2800" dirty="0" err="1">
                <a:solidFill>
                  <a:schemeClr val="bg2">
                    <a:lumMod val="75000"/>
                  </a:schemeClr>
                </a:solidFill>
              </a:rPr>
              <a:t>with</a:t>
            </a:r>
            <a:r>
              <a:rPr lang="fr-FR" sz="2800" dirty="0">
                <a:solidFill>
                  <a:schemeClr val="bg2">
                    <a:lumMod val="75000"/>
                  </a:schemeClr>
                </a:solidFill>
              </a:rPr>
              <a:t> </a:t>
            </a:r>
            <a:r>
              <a:rPr lang="fr-FR" sz="2800" dirty="0" err="1">
                <a:solidFill>
                  <a:schemeClr val="bg2">
                    <a:lumMod val="75000"/>
                  </a:schemeClr>
                </a:solidFill>
              </a:rPr>
              <a:t>prayers</a:t>
            </a:r>
            <a:endParaRPr lang="fr-FR" sz="2800" dirty="0">
              <a:solidFill>
                <a:schemeClr val="bg2">
                  <a:lumMod val="75000"/>
                </a:schemeClr>
              </a:solidFill>
            </a:endParaRPr>
          </a:p>
          <a:p>
            <a:pPr marL="742950" lvl="1" indent="-285750">
              <a:buFont typeface="Arial" panose="020B0604020202020204" pitchFamily="34" charset="0"/>
              <a:buChar char="•"/>
            </a:pPr>
            <a:r>
              <a:rPr lang="fr-FR" sz="2800" dirty="0">
                <a:solidFill>
                  <a:schemeClr val="bg2">
                    <a:lumMod val="75000"/>
                  </a:schemeClr>
                </a:solidFill>
              </a:rPr>
              <a:t>Apologies for absence</a:t>
            </a:r>
          </a:p>
          <a:p>
            <a:pPr marL="742950" lvl="1" indent="-285750">
              <a:buFont typeface="Arial" panose="020B0604020202020204" pitchFamily="34" charset="0"/>
              <a:buChar char="•"/>
            </a:pPr>
            <a:r>
              <a:rPr lang="fr-FR" sz="2800" dirty="0">
                <a:solidFill>
                  <a:schemeClr val="bg2">
                    <a:lumMod val="75000"/>
                  </a:schemeClr>
                </a:solidFill>
              </a:rPr>
              <a:t>Electoral roll</a:t>
            </a:r>
          </a:p>
          <a:p>
            <a:r>
              <a:rPr lang="fr-FR" sz="2800" b="1" dirty="0">
                <a:solidFill>
                  <a:schemeClr val="bg2">
                    <a:lumMod val="75000"/>
                  </a:schemeClr>
                </a:solidFill>
              </a:rPr>
              <a:t>II   The </a:t>
            </a:r>
            <a:r>
              <a:rPr lang="fr-FR" sz="2800" b="1" dirty="0" err="1">
                <a:solidFill>
                  <a:schemeClr val="bg2">
                    <a:lumMod val="75000"/>
                  </a:schemeClr>
                </a:solidFill>
              </a:rPr>
              <a:t>committee</a:t>
            </a:r>
            <a:endParaRPr lang="fr-FR" sz="2800" b="1" dirty="0">
              <a:solidFill>
                <a:schemeClr val="bg2">
                  <a:lumMod val="75000"/>
                </a:schemeClr>
              </a:solidFill>
            </a:endParaRPr>
          </a:p>
          <a:p>
            <a:r>
              <a:rPr lang="fr-FR" sz="2800" b="1" dirty="0">
                <a:solidFill>
                  <a:schemeClr val="bg2">
                    <a:lumMod val="75000"/>
                  </a:schemeClr>
                </a:solidFill>
              </a:rPr>
              <a:t>III  Minutes of the 2023 AGM</a:t>
            </a:r>
          </a:p>
          <a:p>
            <a:pPr marL="914400" lvl="1" indent="-457200">
              <a:buFont typeface="Arial" panose="020B0604020202020204" pitchFamily="34" charset="0"/>
              <a:buChar char="•"/>
            </a:pPr>
            <a:r>
              <a:rPr lang="fr-FR" sz="2800" dirty="0" err="1">
                <a:solidFill>
                  <a:schemeClr val="bg2">
                    <a:lumMod val="75000"/>
                  </a:schemeClr>
                </a:solidFill>
              </a:rPr>
              <a:t>Approval</a:t>
            </a:r>
            <a:r>
              <a:rPr lang="fr-FR" sz="2800" dirty="0">
                <a:solidFill>
                  <a:schemeClr val="bg2">
                    <a:lumMod val="75000"/>
                  </a:schemeClr>
                </a:solidFill>
              </a:rPr>
              <a:t> of minutes</a:t>
            </a:r>
          </a:p>
          <a:p>
            <a:pPr marL="914400" lvl="1" indent="-457200">
              <a:buFont typeface="Arial" panose="020B0604020202020204" pitchFamily="34" charset="0"/>
              <a:buChar char="•"/>
            </a:pPr>
            <a:r>
              <a:rPr lang="fr-FR" sz="2800" dirty="0" err="1">
                <a:solidFill>
                  <a:schemeClr val="bg2">
                    <a:lumMod val="75000"/>
                  </a:schemeClr>
                </a:solidFill>
              </a:rPr>
              <a:t>Matters</a:t>
            </a:r>
            <a:r>
              <a:rPr lang="fr-FR" sz="2800" dirty="0">
                <a:solidFill>
                  <a:schemeClr val="bg2">
                    <a:lumMod val="75000"/>
                  </a:schemeClr>
                </a:solidFill>
              </a:rPr>
              <a:t> </a:t>
            </a:r>
            <a:r>
              <a:rPr lang="fr-FR" sz="2800" dirty="0" err="1">
                <a:solidFill>
                  <a:schemeClr val="bg2">
                    <a:lumMod val="75000"/>
                  </a:schemeClr>
                </a:solidFill>
              </a:rPr>
              <a:t>arising</a:t>
            </a:r>
            <a:endParaRPr lang="fr-FR" sz="2800" dirty="0">
              <a:solidFill>
                <a:schemeClr val="bg2">
                  <a:lumMod val="75000"/>
                </a:schemeClr>
              </a:solidFill>
            </a:endParaRPr>
          </a:p>
          <a:p>
            <a:r>
              <a:rPr lang="fr-FR" sz="2800" b="1" dirty="0">
                <a:solidFill>
                  <a:schemeClr val="bg2">
                    <a:lumMod val="75000"/>
                  </a:schemeClr>
                </a:solidFill>
                <a:highlight>
                  <a:srgbClr val="00FF00"/>
                </a:highlight>
              </a:rPr>
              <a:t>IV  Report on Grants made </a:t>
            </a:r>
            <a:r>
              <a:rPr lang="fr-FR" sz="2800" b="1" dirty="0" err="1">
                <a:solidFill>
                  <a:schemeClr val="bg2">
                    <a:lumMod val="75000"/>
                  </a:schemeClr>
                </a:solidFill>
                <a:highlight>
                  <a:srgbClr val="00FF00"/>
                </a:highlight>
              </a:rPr>
              <a:t>during</a:t>
            </a:r>
            <a:r>
              <a:rPr lang="fr-FR" sz="2800" b="1" dirty="0">
                <a:solidFill>
                  <a:schemeClr val="bg2">
                    <a:lumMod val="75000"/>
                  </a:schemeClr>
                </a:solidFill>
                <a:highlight>
                  <a:srgbClr val="00FF00"/>
                </a:highlight>
              </a:rPr>
              <a:t> 2023</a:t>
            </a:r>
          </a:p>
          <a:p>
            <a:r>
              <a:rPr lang="fr-FR" sz="2800" b="1" dirty="0">
                <a:solidFill>
                  <a:schemeClr val="bg2">
                    <a:lumMod val="75000"/>
                  </a:schemeClr>
                </a:solidFill>
              </a:rPr>
              <a:t>V   </a:t>
            </a:r>
            <a:r>
              <a:rPr lang="fr-FR" sz="2800" b="1" dirty="0" err="1">
                <a:solidFill>
                  <a:schemeClr val="bg2">
                    <a:lumMod val="75000"/>
                  </a:schemeClr>
                </a:solidFill>
              </a:rPr>
              <a:t>Accounts</a:t>
            </a:r>
            <a:r>
              <a:rPr lang="fr-FR" sz="2800" b="1" dirty="0">
                <a:solidFill>
                  <a:schemeClr val="bg2">
                    <a:lumMod val="75000"/>
                  </a:schemeClr>
                </a:solidFill>
              </a:rPr>
              <a:t> for 2023</a:t>
            </a:r>
          </a:p>
          <a:p>
            <a:r>
              <a:rPr lang="fr-FR" sz="2800" b="1" dirty="0">
                <a:solidFill>
                  <a:schemeClr val="bg2">
                    <a:lumMod val="75000"/>
                  </a:schemeClr>
                </a:solidFill>
              </a:rPr>
              <a:t>VI  </a:t>
            </a:r>
            <a:r>
              <a:rPr lang="fr-FR" sz="2800" b="1" dirty="0" err="1">
                <a:solidFill>
                  <a:schemeClr val="bg2">
                    <a:lumMod val="75000"/>
                  </a:schemeClr>
                </a:solidFill>
              </a:rPr>
              <a:t>Closing</a:t>
            </a:r>
            <a:r>
              <a:rPr lang="fr-FR" sz="2800" b="1" dirty="0">
                <a:solidFill>
                  <a:schemeClr val="bg2">
                    <a:lumMod val="75000"/>
                  </a:schemeClr>
                </a:solidFill>
              </a:rPr>
              <a:t> </a:t>
            </a:r>
            <a:r>
              <a:rPr lang="fr-FR" sz="2800" b="1" dirty="0" err="1">
                <a:solidFill>
                  <a:schemeClr val="bg2">
                    <a:lumMod val="75000"/>
                  </a:schemeClr>
                </a:solidFill>
              </a:rPr>
              <a:t>remarks</a:t>
            </a:r>
            <a:endParaRPr lang="fr-FR" sz="2800" b="1" dirty="0">
              <a:solidFill>
                <a:schemeClr val="bg2">
                  <a:lumMod val="75000"/>
                </a:schemeClr>
              </a:solidFill>
            </a:endParaRPr>
          </a:p>
        </p:txBody>
      </p:sp>
    </p:spTree>
    <p:extLst>
      <p:ext uri="{BB962C8B-B14F-4D97-AF65-F5344CB8AC3E}">
        <p14:creationId xmlns:p14="http://schemas.microsoft.com/office/powerpoint/2010/main" val="83468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236E-2814-7341-9D93-A6B184E5F4F9}"/>
              </a:ext>
            </a:extLst>
          </p:cNvPr>
          <p:cNvSpPr>
            <a:spLocks noGrp="1"/>
          </p:cNvSpPr>
          <p:nvPr>
            <p:ph type="ctrTitle" idx="4294967295"/>
          </p:nvPr>
        </p:nvSpPr>
        <p:spPr>
          <a:xfrm>
            <a:off x="859971" y="2622620"/>
            <a:ext cx="8284029" cy="2200589"/>
          </a:xfrm>
        </p:spPr>
        <p:txBody>
          <a:bodyPr>
            <a:normAutofit/>
          </a:bodyPr>
          <a:lstStyle/>
          <a:p>
            <a:pPr algn="l"/>
            <a:r>
              <a:rPr lang="fr-FR" dirty="0">
                <a:solidFill>
                  <a:srgbClr val="002060"/>
                </a:solidFill>
              </a:rPr>
              <a:t>IV Report on Grants made </a:t>
            </a:r>
            <a:br>
              <a:rPr lang="fr-FR" dirty="0">
                <a:solidFill>
                  <a:srgbClr val="002060"/>
                </a:solidFill>
              </a:rPr>
            </a:br>
            <a:r>
              <a:rPr lang="fr-FR" dirty="0" err="1">
                <a:solidFill>
                  <a:srgbClr val="002060"/>
                </a:solidFill>
              </a:rPr>
              <a:t>during</a:t>
            </a:r>
            <a:r>
              <a:rPr lang="fr-FR" dirty="0">
                <a:solidFill>
                  <a:srgbClr val="002060"/>
                </a:solidFill>
              </a:rPr>
              <a:t> 2023</a:t>
            </a:r>
            <a:br>
              <a:rPr lang="fr-FR" dirty="0">
                <a:solidFill>
                  <a:srgbClr val="002060"/>
                </a:solidFill>
              </a:rPr>
            </a:br>
            <a:r>
              <a:rPr lang="fr-FR" dirty="0">
                <a:solidFill>
                  <a:srgbClr val="002060"/>
                </a:solidFill>
              </a:rPr>
              <a:t>(</a:t>
            </a:r>
            <a:r>
              <a:rPr lang="fr-FR" i="1" dirty="0" err="1">
                <a:solidFill>
                  <a:srgbClr val="002060"/>
                </a:solidFill>
              </a:rPr>
              <a:t>based</a:t>
            </a:r>
            <a:r>
              <a:rPr lang="fr-FR" i="1" dirty="0">
                <a:solidFill>
                  <a:srgbClr val="002060"/>
                </a:solidFill>
              </a:rPr>
              <a:t> on 2022 revenues)</a:t>
            </a:r>
            <a:endParaRPr lang="fr-FR" dirty="0">
              <a:solidFill>
                <a:srgbClr val="002060"/>
              </a:solidFill>
            </a:endParaRPr>
          </a:p>
        </p:txBody>
      </p:sp>
      <p:sp>
        <p:nvSpPr>
          <p:cNvPr id="4" name="TextBox 3">
            <a:extLst>
              <a:ext uri="{FF2B5EF4-FFF2-40B4-BE49-F238E27FC236}">
                <a16:creationId xmlns:a16="http://schemas.microsoft.com/office/drawing/2014/main" id="{292239A8-1941-7D45-8E9F-57DA156E4463}"/>
              </a:ext>
            </a:extLst>
          </p:cNvPr>
          <p:cNvSpPr txBox="1"/>
          <p:nvPr/>
        </p:nvSpPr>
        <p:spPr>
          <a:xfrm>
            <a:off x="508000" y="368300"/>
            <a:ext cx="3340100" cy="923330"/>
          </a:xfrm>
          <a:prstGeom prst="rect">
            <a:avLst/>
          </a:prstGeom>
          <a:noFill/>
        </p:spPr>
        <p:txBody>
          <a:bodyPr wrap="square" rtlCol="0">
            <a:spAutoFit/>
          </a:bodyPr>
          <a:lstStyle/>
          <a:p>
            <a:r>
              <a:rPr lang="en-GB" b="1" dirty="0">
                <a:solidFill>
                  <a:srgbClr val="254061"/>
                </a:solidFill>
                <a:latin typeface="Lato Regular"/>
                <a:cs typeface="Lato Regular"/>
              </a:rPr>
              <a:t>Christ Church Lille</a:t>
            </a:r>
          </a:p>
          <a:p>
            <a:r>
              <a:rPr lang="en-GB" b="1" dirty="0">
                <a:solidFill>
                  <a:srgbClr val="254061"/>
                </a:solidFill>
                <a:latin typeface="Lato Regular"/>
                <a:cs typeface="Lato Regular"/>
              </a:rPr>
              <a:t>Outreach and Mission</a:t>
            </a:r>
          </a:p>
          <a:p>
            <a:r>
              <a:rPr lang="en-GB" b="1" dirty="0">
                <a:solidFill>
                  <a:srgbClr val="254061"/>
                </a:solidFill>
                <a:latin typeface="Lato Regular"/>
                <a:cs typeface="Lato Regular"/>
              </a:rPr>
              <a:t>La </a:t>
            </a:r>
            <a:r>
              <a:rPr lang="en-GB" b="1" dirty="0" err="1">
                <a:solidFill>
                  <a:srgbClr val="254061"/>
                </a:solidFill>
                <a:latin typeface="Lato Regular"/>
                <a:cs typeface="Lato Regular"/>
              </a:rPr>
              <a:t>Solidarité</a:t>
            </a:r>
            <a:r>
              <a:rPr lang="en-GB" b="1" dirty="0">
                <a:solidFill>
                  <a:srgbClr val="254061"/>
                </a:solidFill>
                <a:latin typeface="Lato Regular"/>
                <a:cs typeface="Lato Regular"/>
              </a:rPr>
              <a:t> </a:t>
            </a:r>
            <a:r>
              <a:rPr lang="en-GB" b="1" dirty="0" err="1">
                <a:solidFill>
                  <a:srgbClr val="254061"/>
                </a:solidFill>
                <a:latin typeface="Lato Regular"/>
                <a:cs typeface="Lato Regular"/>
              </a:rPr>
              <a:t>Anglicane</a:t>
            </a:r>
            <a:r>
              <a:rPr lang="en-GB" b="1" dirty="0">
                <a:solidFill>
                  <a:srgbClr val="254061"/>
                </a:solidFill>
                <a:latin typeface="Lato Regular"/>
                <a:cs typeface="Lato Regular"/>
              </a:rPr>
              <a:t> de Lille</a:t>
            </a:r>
          </a:p>
        </p:txBody>
      </p:sp>
    </p:spTree>
    <p:extLst>
      <p:ext uri="{BB962C8B-B14F-4D97-AF65-F5344CB8AC3E}">
        <p14:creationId xmlns:p14="http://schemas.microsoft.com/office/powerpoint/2010/main" val="3894026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1599</TotalTime>
  <Words>991</Words>
  <Application>Microsoft Macintosh PowerPoint</Application>
  <PresentationFormat>On-screen Show (4:3)</PresentationFormat>
  <Paragraphs>203</Paragraphs>
  <Slides>32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Cambria</vt:lpstr>
      <vt:lpstr>Lato Regular</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III Minutes of the Annual General Meeting held on 21 March 2023</vt:lpstr>
      <vt:lpstr>PowerPoint Presentation</vt:lpstr>
      <vt:lpstr>IV Report on Grants made  during 2023 (based on 2022 revenues)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Approval of the accounts for 2023</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Ulyett</dc:creator>
  <cp:lastModifiedBy>Rosemary Ulyett</cp:lastModifiedBy>
  <cp:revision>70</cp:revision>
  <cp:lastPrinted>2023-03-02T10:34:49Z</cp:lastPrinted>
  <dcterms:created xsi:type="dcterms:W3CDTF">2020-05-20T14:41:18Z</dcterms:created>
  <dcterms:modified xsi:type="dcterms:W3CDTF">2024-03-18T13:50:59Z</dcterms:modified>
</cp:coreProperties>
</file>