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25" r:id="rId3"/>
    <p:sldId id="327" r:id="rId4"/>
    <p:sldId id="328" r:id="rId5"/>
    <p:sldId id="330" r:id="rId6"/>
    <p:sldId id="332" r:id="rId7"/>
    <p:sldId id="334" r:id="rId8"/>
    <p:sldId id="335" r:id="rId9"/>
    <p:sldId id="336" r:id="rId10"/>
    <p:sldId id="337" r:id="rId11"/>
    <p:sldId id="257" r:id="rId12"/>
    <p:sldId id="258" r:id="rId13"/>
    <p:sldId id="259" r:id="rId14"/>
    <p:sldId id="339" r:id="rId15"/>
    <p:sldId id="34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80"/>
    <p:restoredTop sz="92381"/>
  </p:normalViewPr>
  <p:slideViewPr>
    <p:cSldViewPr snapToGrid="0">
      <p:cViewPr varScale="1">
        <p:scale>
          <a:sx n="139" d="100"/>
          <a:sy n="139" d="100"/>
        </p:scale>
        <p:origin x="5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75488-618C-2C4E-8CEC-978821F2013E}" type="datetimeFigureOut">
              <a:rPr lang="en-FR" smtClean="0"/>
              <a:t>25/03/2026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1CE23-8207-464D-8A1E-B74C73670859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6819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EC26E-2C2F-81B6-1D34-A20BFC60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B6938-F9CF-DD1B-7419-1626F93CE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DA01B-4282-521A-ABBE-D8A5E985A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4D57-65E0-349E-FCC1-6C71177C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5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F9982-F8A0-2319-FC93-A0C3D1B0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3AEFF-A12C-ABCF-4AF1-36A4CA73E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2D7E9-A78B-502C-C4AF-597FD75FD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FA06E-E4E2-330D-8DAF-DE027830F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0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83E6A-8250-F4AD-B077-FCD210C52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A815E-B40E-EC79-E454-2504E4617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F2D2A-32C1-E9FC-CD54-154B8B80E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3C4F8-5E0B-067D-1E25-415629FC7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3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AB9BC-5B7D-3116-F5F3-66E1CCF5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F39DA-8D94-396D-8881-1B2DABD3E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6CE8C-20BC-38D5-7357-C7F6EE2B3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C4478-1DF2-D5F5-BDC6-569BA99AB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6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C6069-4493-A8F9-1482-51F256B3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EC6FC-69D4-E908-2423-8FCFE1714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C1B40-786B-D473-0AFF-31F7375E1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68DFE-2A95-5EF3-E334-F223079F1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38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5376A-C2C6-6469-C7E2-CB8FE429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F6FFA-7320-205E-83D3-CB65B39EE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C85EA-CF51-DCBE-3EE6-414B37DCD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6039E-511C-B8C8-6CDA-ADCE506EF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4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4DADD-2B79-7139-FB9A-9E9A9721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E8209-15D9-04B5-8F55-42B24E962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291A1-F1F6-637B-C60E-BBEC80BE3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FC949-9F6A-71C0-04EF-E2506CC21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5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4B802-FC7A-3FDF-A2BD-AAE15739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481BC-4ADE-78EE-B6CC-D61030EE0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8791BD-4F5F-8292-3C72-47A453994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1177B-CA3F-2668-8F93-035690D46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9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4B593-0565-921C-D5E0-1522B3D4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15759-362C-6F28-BB72-0EF381E88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CE6D9F-9169-EF9C-C33B-6CB26AE17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AE3CC-DA0E-D788-931A-C90A028FC4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2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C4ECE-6841-4D65-313A-E66B78F72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8A440-C242-BA31-E546-066037369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0F0B3-7DAC-DDDE-80CD-93FE52255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8BD7B-5264-2A40-BA68-622D02A8C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2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3DB11-D106-2E5A-7665-31B72DBF8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51226-F2B3-44B1-4094-373016423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43BAF-7506-D78F-EE79-F4D36EE02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5CFD8-D223-655A-2F24-B798FA8A7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8CC2-FE87-2044-BFD9-7D35B60E42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8F4-0C56-6E4E-ACCD-D9F2E18376FE}" type="datetime1">
              <a:rPr lang="fr-FR" smtClean="0"/>
              <a:t>25/03/2026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377EF-8961-C367-045D-32EC2CE44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1571" t="3177" r="33135"/>
          <a:stretch/>
        </p:blipFill>
        <p:spPr>
          <a:xfrm>
            <a:off x="7669674" y="2933151"/>
            <a:ext cx="1188576" cy="18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3F03-FEFE-394D-8485-6B6F869A3DCF}" type="datetime1">
              <a:rPr lang="fr-FR" smtClean="0"/>
              <a:t>25/03/2026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129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2ED-EB22-1C4A-ADAB-234E12066293}" type="datetime1">
              <a:rPr lang="fr-FR" smtClean="0"/>
              <a:t>25/03/2026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5967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March 29th, 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AGM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A11C88B-0EF1-4814-AC70-007AA1929DE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extBox 4"/>
          <p:cNvSpPr txBox="1"/>
          <p:nvPr userDrawn="1"/>
        </p:nvSpPr>
        <p:spPr>
          <a:xfrm>
            <a:off x="1003301" y="291418"/>
            <a:ext cx="42275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Outreach and Mission</a:t>
            </a:r>
          </a:p>
          <a:p>
            <a:r>
              <a:rPr lang="en-GB" sz="1050" b="0" dirty="0">
                <a:solidFill>
                  <a:srgbClr val="2540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Solidarité Anglicane de Lille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264" y="130743"/>
            <a:ext cx="833037" cy="7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0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B8CC-907D-F245-95C0-882CB4DEF42E}" type="datetime1">
              <a:rPr lang="fr-FR" smtClean="0"/>
              <a:t>25/03/2026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677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2DD9-0709-F64D-9A97-521AD11C3D4D}" type="datetime1">
              <a:rPr lang="fr-FR" smtClean="0"/>
              <a:t>25/03/2026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5810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FEF1-11D1-B14C-8DF9-A0FE0BBC7047}" type="datetime1">
              <a:rPr lang="fr-FR" smtClean="0"/>
              <a:t>25/03/2026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8774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04F0-8554-0C4C-AD6E-E46E59DC997F}" type="datetime1">
              <a:rPr lang="fr-FR" smtClean="0"/>
              <a:t>25/03/2026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2483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C53-729F-454F-979B-525F0D2F3B72}" type="datetime1">
              <a:rPr lang="fr-FR" smtClean="0"/>
              <a:t>25/03/2026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6146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7A87-DEB8-F74F-BA34-38FCB6792E28}" type="datetime1">
              <a:rPr lang="fr-FR" smtClean="0"/>
              <a:t>25/03/2026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7125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BFC7-B255-B64F-97D8-4D860B04524F}" type="datetime1">
              <a:rPr lang="fr-FR" smtClean="0"/>
              <a:t>25/03/2026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7452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8F23-CE7C-5445-9568-EF71B07FB66B}" type="datetime1">
              <a:rPr lang="fr-FR" smtClean="0"/>
              <a:t>25/03/2026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796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9090-87FA-9842-898B-98977FBF7007}" type="datetime1">
              <a:rPr lang="fr-FR" smtClean="0"/>
              <a:t>25/03/2026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FDBF7-EEC6-5B44-ACAE-F3F5DD289EFD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968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05ED-01CE-5A74-6017-C8796FE1E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73026"/>
            <a:ext cx="6524627" cy="1559446"/>
          </a:xfrm>
        </p:spPr>
        <p:txBody>
          <a:bodyPr/>
          <a:lstStyle/>
          <a:p>
            <a:pPr algn="l"/>
            <a:r>
              <a:rPr lang="en-FR" dirty="0"/>
              <a:t>La Solidarité anglicane </a:t>
            </a:r>
            <a:br>
              <a:rPr lang="en-FR" dirty="0"/>
            </a:br>
            <a:r>
              <a:rPr lang="en-FR" dirty="0"/>
              <a:t>de Lille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C9D3A-A833-7AAA-1DCC-EFB1F188B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17054"/>
            <a:ext cx="6716486" cy="826295"/>
          </a:xfrm>
        </p:spPr>
        <p:txBody>
          <a:bodyPr/>
          <a:lstStyle/>
          <a:p>
            <a:pPr algn="l"/>
            <a:r>
              <a:rPr lang="en-FR" dirty="0"/>
              <a:t>Annual General Meeting</a:t>
            </a:r>
          </a:p>
          <a:p>
            <a:pPr algn="l"/>
            <a:r>
              <a:rPr lang="en-FR" dirty="0"/>
              <a:t>Monday 23 March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13671-14F5-4A61-846C-3DCFB3330F73}"/>
              </a:ext>
            </a:extLst>
          </p:cNvPr>
          <p:cNvSpPr txBox="1"/>
          <p:nvPr/>
        </p:nvSpPr>
        <p:spPr>
          <a:xfrm>
            <a:off x="1143000" y="497628"/>
            <a:ext cx="6991094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512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1E68-CA89-1B9C-AAC6-CC7EC1201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7F0F18-07D2-167F-A9E5-439DD172031C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21056-4853-728E-2EE4-C3A76F6F5126}"/>
              </a:ext>
            </a:extLst>
          </p:cNvPr>
          <p:cNvSpPr txBox="1"/>
          <p:nvPr/>
        </p:nvSpPr>
        <p:spPr>
          <a:xfrm>
            <a:off x="676533" y="1203649"/>
            <a:ext cx="49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DIOCESAN FUND FOR REFUGEES</a:t>
            </a: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578EBAE3-D89D-020B-29EA-8C2EAE4D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6" y="1703604"/>
            <a:ext cx="7772400" cy="1220124"/>
          </a:xfrm>
          <a:prstGeom prst="rect">
            <a:avLst/>
          </a:prstGeom>
        </p:spPr>
      </p:pic>
      <p:pic>
        <p:nvPicPr>
          <p:cNvPr id="9" name="Picture 8" descr="A group of children's drawings&#10;&#10;AI-generated content may be incorrect.">
            <a:extLst>
              <a:ext uri="{FF2B5EF4-FFF2-40B4-BE49-F238E27FC236}">
                <a16:creationId xmlns:a16="http://schemas.microsoft.com/office/drawing/2014/main" id="{4BBB4AA3-B8CB-BEE4-02F6-3ED1195B0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33" y="2868611"/>
            <a:ext cx="32512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2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990592" y="1812887"/>
            <a:ext cx="5208699" cy="20024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Christ Church Lille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Solidarité</a:t>
            </a: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Anglicane</a:t>
            </a: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one.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French law means we have to separate the accounts.</a:t>
            </a:r>
          </a:p>
        </p:txBody>
      </p:sp>
    </p:spTree>
    <p:extLst>
      <p:ext uri="{BB962C8B-B14F-4D97-AF65-F5344CB8AC3E}">
        <p14:creationId xmlns:p14="http://schemas.microsoft.com/office/powerpoint/2010/main" val="191814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000250" y="980920"/>
            <a:ext cx="5143500" cy="389401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2025 - Donations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ADE6AF-623E-6799-468A-B225AB10F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73" y="1452460"/>
            <a:ext cx="6140054" cy="34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000250" y="972540"/>
            <a:ext cx="5143500" cy="389401"/>
          </a:xfrm>
        </p:spPr>
        <p:txBody>
          <a:bodyPr>
            <a:normAutofit lnSpcReduction="10000"/>
          </a:bodyPr>
          <a:lstStyle/>
          <a:p>
            <a:r>
              <a:rPr lang="fr-FR" sz="2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Income</a:t>
            </a:r>
            <a:r>
              <a:rPr lang="fr-FR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fr-FR" sz="24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Expenditure</a:t>
            </a:r>
            <a:endParaRPr lang="fr-FR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49345-D9B9-6B51-81C7-811580AC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1" y="1447615"/>
            <a:ext cx="7772400" cy="33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6EC37-34E7-A6C9-72C5-8E58B2613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B69336-23CE-61AD-C8C5-518BC24E0FF0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745A8-91CE-1BAF-4095-4CDD47C5C720}"/>
              </a:ext>
            </a:extLst>
          </p:cNvPr>
          <p:cNvSpPr txBox="1"/>
          <p:nvPr/>
        </p:nvSpPr>
        <p:spPr>
          <a:xfrm>
            <a:off x="776985" y="2398816"/>
            <a:ext cx="61609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/>
              <a:t>Giving</a:t>
            </a:r>
            <a:r>
              <a:rPr lang="fr-FR" sz="2100" b="1" dirty="0"/>
              <a:t> </a:t>
            </a:r>
            <a:r>
              <a:rPr lang="fr-FR" sz="2100" b="1" dirty="0" err="1"/>
              <a:t>is</a:t>
            </a:r>
            <a:r>
              <a:rPr lang="fr-FR" sz="2100" b="1" dirty="0"/>
              <a:t> important, but </a:t>
            </a:r>
            <a:r>
              <a:rPr lang="fr-FR" sz="2100" b="1" dirty="0" err="1"/>
              <a:t>Outreach</a:t>
            </a:r>
            <a:r>
              <a:rPr lang="fr-FR" sz="2100" b="1" dirty="0"/>
              <a:t> </a:t>
            </a:r>
            <a:r>
              <a:rPr lang="fr-FR" sz="2100" b="1" dirty="0" err="1"/>
              <a:t>is</a:t>
            </a:r>
            <a:r>
              <a:rPr lang="fr-FR" sz="2100" b="1" dirty="0"/>
              <a:t> more </a:t>
            </a:r>
            <a:r>
              <a:rPr lang="fr-FR" sz="2100" b="1" dirty="0" err="1"/>
              <a:t>than</a:t>
            </a:r>
            <a:r>
              <a:rPr lang="fr-FR" sz="2100" b="1" dirty="0"/>
              <a:t> money; </a:t>
            </a:r>
            <a:r>
              <a:rPr lang="fr-FR" sz="2100" b="1" dirty="0" err="1"/>
              <a:t>it’s</a:t>
            </a:r>
            <a:r>
              <a:rPr lang="fr-FR" sz="2100" b="1" dirty="0"/>
              <a:t> about sharing </a:t>
            </a:r>
            <a:r>
              <a:rPr lang="fr-FR" sz="2100" b="1" dirty="0" err="1"/>
              <a:t>our</a:t>
            </a:r>
            <a:r>
              <a:rPr lang="fr-FR" sz="2100" b="1" dirty="0"/>
              <a:t> time, gifts and </a:t>
            </a:r>
            <a:r>
              <a:rPr lang="fr-FR" sz="2100" b="1" dirty="0" err="1"/>
              <a:t>resources</a:t>
            </a:r>
            <a:r>
              <a:rPr lang="fr-FR" sz="2100" b="1" dirty="0"/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D98FA09-78E2-0FB0-1B49-7E9F9DC6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5416"/>
            <a:ext cx="2231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</a:rPr>
              <a:t>“</a:t>
            </a:r>
            <a:endParaRPr kumimoji="0" lang="en-FR" altLang="en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3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A80F-3301-D8D6-C55C-B87CD2BC5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B1CC7C-A68E-E882-9A61-9EEBE40D013A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93AF8-50BD-A6BB-A65D-E42D13BB539F}"/>
              </a:ext>
            </a:extLst>
          </p:cNvPr>
          <p:cNvSpPr txBox="1"/>
          <p:nvPr/>
        </p:nvSpPr>
        <p:spPr>
          <a:xfrm>
            <a:off x="676533" y="1194318"/>
            <a:ext cx="77632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Forms of </a:t>
            </a:r>
            <a:r>
              <a:rPr lang="fr-FR" sz="2100" b="1" dirty="0" err="1"/>
              <a:t>outreach</a:t>
            </a:r>
            <a:endParaRPr lang="fr-FR" sz="2100" b="1" dirty="0"/>
          </a:p>
          <a:p>
            <a:endParaRPr lang="fr-FR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We</a:t>
            </a:r>
            <a:r>
              <a:rPr lang="fr-FR" sz="2100" dirty="0"/>
              <a:t> </a:t>
            </a:r>
            <a:r>
              <a:rPr lang="fr-FR" sz="2100" dirty="0" err="1"/>
              <a:t>share</a:t>
            </a:r>
            <a:r>
              <a:rPr lang="fr-FR" sz="2100" dirty="0"/>
              <a:t> </a:t>
            </a:r>
            <a:r>
              <a:rPr lang="fr-FR" sz="2100" dirty="0" err="1"/>
              <a:t>our</a:t>
            </a:r>
            <a:r>
              <a:rPr lang="fr-FR" sz="2100" dirty="0"/>
              <a:t> </a:t>
            </a:r>
            <a:r>
              <a:rPr lang="fr-FR" sz="2100" dirty="0" err="1"/>
              <a:t>church</a:t>
            </a:r>
            <a:r>
              <a:rPr lang="fr-FR" sz="2100" dirty="0"/>
              <a:t> building and </a:t>
            </a:r>
            <a:r>
              <a:rPr lang="fr-FR" sz="2100" dirty="0" err="1"/>
              <a:t>reach</a:t>
            </a:r>
            <a:r>
              <a:rPr lang="fr-FR" sz="2100" dirty="0"/>
              <a:t> out </a:t>
            </a:r>
            <a:r>
              <a:rPr lang="fr-FR" sz="2100" dirty="0" err="1"/>
              <a:t>ecumenically</a:t>
            </a:r>
            <a:endParaRPr lang="fr-F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We</a:t>
            </a:r>
            <a:r>
              <a:rPr lang="fr-FR" sz="2100" dirty="0"/>
              <a:t> </a:t>
            </a:r>
            <a:r>
              <a:rPr lang="fr-FR" sz="2100" dirty="0" err="1"/>
              <a:t>make</a:t>
            </a:r>
            <a:r>
              <a:rPr lang="fr-FR" sz="2100" dirty="0"/>
              <a:t> </a:t>
            </a:r>
            <a:r>
              <a:rPr lang="fr-FR" sz="2100" dirty="0" err="1"/>
              <a:t>available</a:t>
            </a:r>
            <a:r>
              <a:rPr lang="fr-FR" sz="2100" dirty="0"/>
              <a:t> </a:t>
            </a:r>
            <a:r>
              <a:rPr lang="fr-FR" sz="2100" dirty="0" err="1"/>
              <a:t>space</a:t>
            </a:r>
            <a:r>
              <a:rPr lang="fr-FR" sz="2100" dirty="0"/>
              <a:t> in the </a:t>
            </a:r>
            <a:r>
              <a:rPr lang="fr-FR" sz="2100" dirty="0" err="1"/>
              <a:t>church</a:t>
            </a:r>
            <a:r>
              <a:rPr lang="fr-FR" sz="2100" dirty="0"/>
              <a:t> hall and </a:t>
            </a:r>
            <a:r>
              <a:rPr lang="fr-FR" sz="2100" dirty="0" err="1"/>
              <a:t>storage</a:t>
            </a:r>
            <a:r>
              <a:rPr lang="fr-FR" sz="2100" dirty="0"/>
              <a:t> room for the Ligue Humanitaire, </a:t>
            </a:r>
            <a:r>
              <a:rPr lang="fr-FR" sz="2100" dirty="0" err="1"/>
              <a:t>helping</a:t>
            </a:r>
            <a:r>
              <a:rPr lang="fr-FR" sz="2100" dirty="0"/>
              <a:t> the </a:t>
            </a:r>
            <a:r>
              <a:rPr lang="fr-FR" sz="2100" dirty="0" err="1"/>
              <a:t>homeless</a:t>
            </a:r>
            <a:r>
              <a:rPr lang="fr-FR" sz="2100" dirty="0"/>
              <a:t> and </a:t>
            </a:r>
            <a:r>
              <a:rPr lang="fr-FR" sz="2100" dirty="0" err="1"/>
              <a:t>helpless</a:t>
            </a:r>
            <a:r>
              <a:rPr lang="fr-FR" sz="2100" dirty="0"/>
              <a:t> in </a:t>
            </a:r>
            <a:r>
              <a:rPr lang="fr-FR" sz="2100" dirty="0" err="1"/>
              <a:t>lille</a:t>
            </a:r>
            <a:endParaRPr lang="fr-F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How </a:t>
            </a:r>
            <a:r>
              <a:rPr lang="fr-FR" sz="2100" dirty="0" err="1"/>
              <a:t>our</a:t>
            </a:r>
            <a:r>
              <a:rPr lang="fr-FR" sz="2100" dirty="0"/>
              <a:t> </a:t>
            </a:r>
            <a:r>
              <a:rPr lang="fr-FR" sz="2100" dirty="0" err="1"/>
              <a:t>congregation</a:t>
            </a:r>
            <a:r>
              <a:rPr lang="fr-FR" sz="2100" dirty="0"/>
              <a:t> </a:t>
            </a:r>
            <a:r>
              <a:rPr lang="fr-FR" sz="2100" dirty="0" err="1"/>
              <a:t>contributes</a:t>
            </a:r>
            <a:r>
              <a:rPr lang="fr-FR" sz="2100" dirty="0"/>
              <a:t> </a:t>
            </a:r>
          </a:p>
          <a:p>
            <a:endParaRPr lang="fr-FR" sz="2100" b="1" dirty="0"/>
          </a:p>
        </p:txBody>
      </p:sp>
    </p:spTree>
    <p:extLst>
      <p:ext uri="{BB962C8B-B14F-4D97-AF65-F5344CB8AC3E}">
        <p14:creationId xmlns:p14="http://schemas.microsoft.com/office/powerpoint/2010/main" val="70432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AF285-F1EE-51E9-2004-9F454F39B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F06053-FE1B-C6F5-550F-4CF151AF6295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44261-32BA-9271-A623-151DED5DE7EA}"/>
              </a:ext>
            </a:extLst>
          </p:cNvPr>
          <p:cNvSpPr txBox="1"/>
          <p:nvPr/>
        </p:nvSpPr>
        <p:spPr>
          <a:xfrm>
            <a:off x="1816254" y="1008628"/>
            <a:ext cx="551149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I </a:t>
            </a:r>
            <a:r>
              <a:rPr lang="fr-FR" sz="2100" b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fr-FR" sz="2100" b="1" dirty="0" err="1"/>
              <a:t>Welcome</a:t>
            </a:r>
            <a:endParaRPr lang="fr-FR" sz="2100" b="1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sz="2100" dirty="0" err="1"/>
              <a:t>Opening</a:t>
            </a:r>
            <a:r>
              <a:rPr lang="fr-FR" sz="2100" dirty="0"/>
              <a:t> </a:t>
            </a:r>
            <a:r>
              <a:rPr lang="fr-FR" sz="2100" dirty="0" err="1"/>
              <a:t>with</a:t>
            </a:r>
            <a:r>
              <a:rPr lang="fr-FR" sz="2100" dirty="0"/>
              <a:t> </a:t>
            </a:r>
            <a:r>
              <a:rPr lang="fr-FR" sz="2100" dirty="0" err="1"/>
              <a:t>prayers</a:t>
            </a:r>
            <a:endParaRPr lang="fr-FR" sz="21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sz="2100" dirty="0"/>
              <a:t>Apologies for absence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sz="2100" dirty="0"/>
              <a:t>Electoral roll</a:t>
            </a:r>
          </a:p>
          <a:p>
            <a:r>
              <a:rPr lang="fr-FR" sz="2100" b="1" dirty="0"/>
              <a:t>II   The </a:t>
            </a:r>
            <a:r>
              <a:rPr lang="fr-FR" sz="2100" b="1" dirty="0" err="1"/>
              <a:t>committee</a:t>
            </a:r>
            <a:endParaRPr lang="fr-FR" sz="2100" b="1" dirty="0"/>
          </a:p>
          <a:p>
            <a:r>
              <a:rPr lang="fr-FR" sz="2100" b="1" dirty="0"/>
              <a:t>III  Minutes of the 2025 AGM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Approval</a:t>
            </a:r>
            <a:r>
              <a:rPr lang="fr-FR" sz="2100" dirty="0"/>
              <a:t> of minutes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Matters</a:t>
            </a:r>
            <a:r>
              <a:rPr lang="fr-FR" sz="2100" dirty="0"/>
              <a:t> </a:t>
            </a:r>
            <a:r>
              <a:rPr lang="fr-FR" sz="2100" dirty="0" err="1"/>
              <a:t>arising</a:t>
            </a:r>
            <a:endParaRPr lang="fr-FR" sz="2100" dirty="0"/>
          </a:p>
          <a:p>
            <a:r>
              <a:rPr lang="fr-FR" sz="2100" b="1" dirty="0"/>
              <a:t>IV  Report on Grants made </a:t>
            </a:r>
            <a:r>
              <a:rPr lang="fr-FR" sz="2100" b="1" dirty="0" err="1"/>
              <a:t>during</a:t>
            </a:r>
            <a:r>
              <a:rPr lang="fr-FR" sz="2100" b="1" dirty="0"/>
              <a:t> 2025</a:t>
            </a:r>
          </a:p>
          <a:p>
            <a:r>
              <a:rPr lang="fr-FR" sz="2100" b="1" dirty="0"/>
              <a:t>V   </a:t>
            </a:r>
            <a:r>
              <a:rPr lang="fr-FR" sz="2100" b="1" dirty="0" err="1"/>
              <a:t>Accounts</a:t>
            </a:r>
            <a:r>
              <a:rPr lang="fr-FR" sz="2100" b="1" dirty="0"/>
              <a:t> for 2025</a:t>
            </a:r>
          </a:p>
          <a:p>
            <a:r>
              <a:rPr lang="fr-FR" sz="2100" b="1" dirty="0"/>
              <a:t>VI  </a:t>
            </a:r>
            <a:r>
              <a:rPr lang="fr-FR" sz="2100" b="1" dirty="0" err="1"/>
              <a:t>Closing</a:t>
            </a:r>
            <a:r>
              <a:rPr lang="fr-FR" sz="2100" b="1" dirty="0"/>
              <a:t> </a:t>
            </a:r>
            <a:r>
              <a:rPr lang="fr-FR" sz="2100" b="1" dirty="0" err="1"/>
              <a:t>remarks</a:t>
            </a:r>
            <a:endParaRPr lang="fr-FR" sz="2100" b="1" dirty="0"/>
          </a:p>
        </p:txBody>
      </p:sp>
    </p:spTree>
    <p:extLst>
      <p:ext uri="{BB962C8B-B14F-4D97-AF65-F5344CB8AC3E}">
        <p14:creationId xmlns:p14="http://schemas.microsoft.com/office/powerpoint/2010/main" val="360712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D39A8-7C92-9F9D-37F7-B905904F9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D44872-B6AF-AF52-C5DD-28C174289AB1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0BE1A-A72E-7995-C934-ACB59625FE50}"/>
              </a:ext>
            </a:extLst>
          </p:cNvPr>
          <p:cNvSpPr txBox="1"/>
          <p:nvPr/>
        </p:nvSpPr>
        <p:spPr>
          <a:xfrm>
            <a:off x="1006764" y="1190953"/>
            <a:ext cx="63335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Electoral roll</a:t>
            </a:r>
          </a:p>
          <a:p>
            <a:endParaRPr lang="fr-FR" sz="2100" b="1" dirty="0"/>
          </a:p>
          <a:p>
            <a:r>
              <a:rPr lang="fr-FR" sz="2100" dirty="0" err="1"/>
              <a:t>Members</a:t>
            </a:r>
            <a:r>
              <a:rPr lang="fr-FR" sz="2100" dirty="0"/>
              <a:t> of Christ Church Lille are </a:t>
            </a:r>
            <a:r>
              <a:rPr lang="fr-FR" sz="2100" dirty="0" err="1"/>
              <a:t>automatically</a:t>
            </a:r>
            <a:r>
              <a:rPr lang="fr-FR" sz="2100" dirty="0"/>
              <a:t> </a:t>
            </a:r>
            <a:r>
              <a:rPr lang="fr-FR" sz="2100" dirty="0" err="1"/>
              <a:t>members</a:t>
            </a:r>
            <a:r>
              <a:rPr lang="fr-FR" sz="2100" dirty="0"/>
              <a:t> of the Solidarité association.</a:t>
            </a:r>
            <a:br>
              <a:rPr lang="fr-FR" sz="2100" dirty="0"/>
            </a:br>
            <a:br>
              <a:rPr lang="fr-FR" sz="2100" i="1" dirty="0"/>
            </a:br>
            <a:br>
              <a:rPr lang="fr-FR" sz="2100" dirty="0"/>
            </a:br>
            <a:r>
              <a:rPr lang="fr-FR" sz="2100" dirty="0"/>
              <a:t>There are 29 people on the </a:t>
            </a:r>
            <a:r>
              <a:rPr lang="fr-FR" sz="2100" dirty="0" err="1"/>
              <a:t>electoral</a:t>
            </a:r>
            <a:r>
              <a:rPr lang="fr-FR" sz="2100" dirty="0"/>
              <a:t> roll (at 2 March) </a:t>
            </a:r>
            <a:r>
              <a:rPr lang="fr-FR" sz="2100" dirty="0" err="1"/>
              <a:t>who</a:t>
            </a:r>
            <a:r>
              <a:rPr lang="fr-FR" sz="2100" dirty="0"/>
              <a:t> are </a:t>
            </a:r>
            <a:r>
              <a:rPr lang="fr-FR" sz="2100" dirty="0" err="1"/>
              <a:t>therefore</a:t>
            </a:r>
            <a:r>
              <a:rPr lang="fr-FR" sz="2100" dirty="0"/>
              <a:t> able to vote at </a:t>
            </a:r>
            <a:r>
              <a:rPr lang="fr-FR" sz="2100" dirty="0" err="1"/>
              <a:t>this</a:t>
            </a:r>
            <a:r>
              <a:rPr lang="fr-FR" sz="2100" dirty="0"/>
              <a:t> meeting.</a:t>
            </a:r>
          </a:p>
          <a:p>
            <a:endParaRPr lang="fr-FR" sz="2100" b="1" dirty="0"/>
          </a:p>
        </p:txBody>
      </p:sp>
    </p:spTree>
    <p:extLst>
      <p:ext uri="{BB962C8B-B14F-4D97-AF65-F5344CB8AC3E}">
        <p14:creationId xmlns:p14="http://schemas.microsoft.com/office/powerpoint/2010/main" val="18070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5BD5C-CCE8-0860-4EF4-073473914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19DD14-B3BD-17F9-3EAF-6D809C1338D5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2839A-6CC9-38E3-C372-64C9FFDB3FC2}"/>
              </a:ext>
            </a:extLst>
          </p:cNvPr>
          <p:cNvSpPr txBox="1"/>
          <p:nvPr/>
        </p:nvSpPr>
        <p:spPr>
          <a:xfrm>
            <a:off x="1006764" y="950808"/>
            <a:ext cx="63335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The </a:t>
            </a:r>
            <a:r>
              <a:rPr lang="fr-FR" sz="2100" b="1" dirty="0" err="1"/>
              <a:t>committee</a:t>
            </a:r>
            <a:endParaRPr lang="fr-FR" sz="2100" b="1" dirty="0"/>
          </a:p>
          <a:p>
            <a:r>
              <a:rPr lang="fr-FR" sz="2100" dirty="0" err="1"/>
              <a:t>Current</a:t>
            </a:r>
            <a:r>
              <a:rPr lang="fr-FR" sz="2100" dirty="0"/>
              <a:t> </a:t>
            </a:r>
            <a:r>
              <a:rPr lang="fr-FR" sz="2100" dirty="0" err="1"/>
              <a:t>committee</a:t>
            </a:r>
            <a:r>
              <a:rPr lang="fr-FR" sz="2100" dirty="0"/>
              <a:t> </a:t>
            </a:r>
            <a:r>
              <a:rPr lang="fr-FR" sz="2100" dirty="0" err="1"/>
              <a:t>members</a:t>
            </a:r>
            <a:r>
              <a:rPr lang="fr-FR" sz="2100" dirty="0"/>
              <a:t> are:</a:t>
            </a:r>
          </a:p>
          <a:p>
            <a:pPr lvl="1"/>
            <a:r>
              <a:rPr lang="fr-FR" sz="2100" dirty="0"/>
              <a:t>Frances Coster (</a:t>
            </a:r>
            <a:r>
              <a:rPr lang="fr-FR" sz="2100" dirty="0" err="1"/>
              <a:t>President</a:t>
            </a:r>
            <a:r>
              <a:rPr lang="fr-FR" sz="2100" dirty="0"/>
              <a:t>)</a:t>
            </a:r>
          </a:p>
          <a:p>
            <a:pPr lvl="1"/>
            <a:r>
              <a:rPr lang="fr-FR" sz="2100" dirty="0"/>
              <a:t>Constantin </a:t>
            </a:r>
            <a:r>
              <a:rPr lang="fr-FR" sz="2100" dirty="0" err="1"/>
              <a:t>Thieffry</a:t>
            </a:r>
            <a:r>
              <a:rPr lang="fr-FR" sz="2100" dirty="0"/>
              <a:t> (</a:t>
            </a:r>
            <a:r>
              <a:rPr lang="fr-FR" sz="2100" dirty="0" err="1"/>
              <a:t>Treasurer</a:t>
            </a:r>
            <a:r>
              <a:rPr lang="fr-FR" sz="2100" dirty="0"/>
              <a:t>)</a:t>
            </a:r>
          </a:p>
          <a:p>
            <a:pPr lvl="1"/>
            <a:r>
              <a:rPr lang="fr-FR" sz="2100" dirty="0"/>
              <a:t>Rosemary Ulyett (</a:t>
            </a:r>
            <a:r>
              <a:rPr lang="fr-FR" sz="2100" dirty="0" err="1"/>
              <a:t>Secretary</a:t>
            </a:r>
            <a:r>
              <a:rPr lang="fr-FR" sz="2100" dirty="0"/>
              <a:t>)</a:t>
            </a:r>
          </a:p>
          <a:p>
            <a:pPr lvl="1"/>
            <a:r>
              <a:rPr lang="fr-FR" sz="2100" dirty="0"/>
              <a:t>Maggie Devos</a:t>
            </a:r>
          </a:p>
          <a:p>
            <a:pPr lvl="1"/>
            <a:r>
              <a:rPr lang="fr-FR" sz="2100" dirty="0"/>
              <a:t>David Bolton</a:t>
            </a:r>
          </a:p>
          <a:p>
            <a:pPr lvl="1"/>
            <a:r>
              <a:rPr lang="fr-FR" sz="2100" dirty="0"/>
              <a:t>Suzanne Bray</a:t>
            </a:r>
          </a:p>
          <a:p>
            <a:pPr lvl="1"/>
            <a:r>
              <a:rPr lang="fr-FR" sz="2100" dirty="0"/>
              <a:t>Tony </a:t>
            </a:r>
            <a:r>
              <a:rPr lang="fr-FR" sz="2100" dirty="0" err="1"/>
              <a:t>Banton</a:t>
            </a:r>
            <a:r>
              <a:rPr lang="fr-FR" sz="2100" dirty="0"/>
              <a:t> (ex </a:t>
            </a:r>
            <a:r>
              <a:rPr lang="fr-FR" sz="2100" dirty="0" err="1"/>
              <a:t>officio</a:t>
            </a:r>
            <a:r>
              <a:rPr lang="fr-FR" sz="2100" dirty="0"/>
              <a:t> CCL </a:t>
            </a:r>
            <a:r>
              <a:rPr lang="fr-FR" sz="2100" dirty="0" err="1"/>
              <a:t>Treasurer</a:t>
            </a:r>
            <a:r>
              <a:rPr lang="fr-FR" sz="2100" dirty="0"/>
              <a:t>)</a:t>
            </a:r>
          </a:p>
          <a:p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66229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4F458-55B9-3868-59DC-B578AB4C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0EB64-BAD6-7B94-DAAE-191D29D55F04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51ADC-C856-95A5-2174-472A3BA79B78}"/>
              </a:ext>
            </a:extLst>
          </p:cNvPr>
          <p:cNvSpPr txBox="1"/>
          <p:nvPr/>
        </p:nvSpPr>
        <p:spPr>
          <a:xfrm>
            <a:off x="1540164" y="1898524"/>
            <a:ext cx="633352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Minutes of the 2025 AGM</a:t>
            </a:r>
          </a:p>
          <a:p>
            <a:endParaRPr lang="fr-FR" sz="2100" b="1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Approval</a:t>
            </a:r>
            <a:r>
              <a:rPr lang="fr-FR" sz="2100" dirty="0"/>
              <a:t> of minutes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fr-FR" sz="2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Matters</a:t>
            </a:r>
            <a:r>
              <a:rPr lang="fr-FR" sz="2100" dirty="0"/>
              <a:t> </a:t>
            </a:r>
            <a:r>
              <a:rPr lang="fr-FR" sz="2100" dirty="0" err="1"/>
              <a:t>arising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253869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B93BE-0FBE-06CC-5417-5521FEC2B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596C2A-79FF-1EBC-F396-10AFDC5839BB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A0A17-21E8-8836-6BC7-6635E079655F}"/>
              </a:ext>
            </a:extLst>
          </p:cNvPr>
          <p:cNvSpPr txBox="1"/>
          <p:nvPr/>
        </p:nvSpPr>
        <p:spPr>
          <a:xfrm>
            <a:off x="1006764" y="1190953"/>
            <a:ext cx="63335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/>
              <a:t>Grants made </a:t>
            </a:r>
            <a:r>
              <a:rPr lang="fr-FR" sz="2100" b="1" dirty="0" err="1"/>
              <a:t>during</a:t>
            </a:r>
            <a:r>
              <a:rPr lang="fr-FR" sz="2100" b="1" dirty="0"/>
              <a:t> 2025 (</a:t>
            </a:r>
            <a:r>
              <a:rPr lang="fr-FR" sz="2100" b="1" dirty="0" err="1"/>
              <a:t>based</a:t>
            </a:r>
            <a:r>
              <a:rPr lang="fr-FR" sz="2100" b="1" dirty="0"/>
              <a:t> on 2024 </a:t>
            </a:r>
            <a:r>
              <a:rPr lang="fr-FR" sz="2100" b="1" dirty="0" err="1"/>
              <a:t>income</a:t>
            </a:r>
            <a:r>
              <a:rPr lang="fr-FR" sz="2100" b="1" dirty="0"/>
              <a:t>)</a:t>
            </a:r>
          </a:p>
          <a:p>
            <a:endParaRPr lang="fr-FR" sz="2100" b="1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r-FR" sz="2100" dirty="0" err="1"/>
              <a:t>President’s</a:t>
            </a:r>
            <a:r>
              <a:rPr lang="fr-FR" sz="2100" dirty="0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182471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6565-F129-7F9C-D13C-47AD31AA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91BE37-7333-95D6-733B-D8513DA7E5B0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pic>
        <p:nvPicPr>
          <p:cNvPr id="4" name="Picture 3" descr="A logo with blue and yellow letters&#10;&#10;AI-generated content may be incorrect.">
            <a:extLst>
              <a:ext uri="{FF2B5EF4-FFF2-40B4-BE49-F238E27FC236}">
                <a16:creationId xmlns:a16="http://schemas.microsoft.com/office/drawing/2014/main" id="{FA7F3012-57B9-4ECF-26F7-CFBEB842C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3" y="2381738"/>
            <a:ext cx="3594100" cy="2159000"/>
          </a:xfrm>
          <a:prstGeom prst="rect">
            <a:avLst/>
          </a:prstGeom>
        </p:spPr>
      </p:pic>
      <p:pic>
        <p:nvPicPr>
          <p:cNvPr id="8" name="Picture 7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C283E36-07E7-7808-9E14-6D9F12E50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33" y="1073026"/>
            <a:ext cx="7772400" cy="13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1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0C673-1293-B011-D2B6-4FA57DA4F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79A21E-BE91-5D6A-267E-205ABDE840C7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pic>
        <p:nvPicPr>
          <p:cNvPr id="6" name="Picture 5" descr="A group of children singing on a stage&#10;&#10;AI-generated content may be incorrect.">
            <a:extLst>
              <a:ext uri="{FF2B5EF4-FFF2-40B4-BE49-F238E27FC236}">
                <a16:creationId xmlns:a16="http://schemas.microsoft.com/office/drawing/2014/main" id="{2B3D300B-509A-9237-F2E9-58D475A62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449" y="1203649"/>
            <a:ext cx="4272091" cy="3204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B1D711-1707-13C7-335E-C77702C0EDDF}"/>
              </a:ext>
            </a:extLst>
          </p:cNvPr>
          <p:cNvSpPr txBox="1"/>
          <p:nvPr/>
        </p:nvSpPr>
        <p:spPr>
          <a:xfrm>
            <a:off x="676533" y="1203649"/>
            <a:ext cx="49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BETH ABI</a:t>
            </a:r>
          </a:p>
        </p:txBody>
      </p:sp>
    </p:spTree>
    <p:extLst>
      <p:ext uri="{BB962C8B-B14F-4D97-AF65-F5344CB8AC3E}">
        <p14:creationId xmlns:p14="http://schemas.microsoft.com/office/powerpoint/2010/main" val="359519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8B091-1893-34BF-0F47-6EE161540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4916F3-FC44-F090-A57F-2D1EB499C140}"/>
              </a:ext>
            </a:extLst>
          </p:cNvPr>
          <p:cNvSpPr txBox="1"/>
          <p:nvPr/>
        </p:nvSpPr>
        <p:spPr>
          <a:xfrm>
            <a:off x="676533" y="357189"/>
            <a:ext cx="2613165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Christ Church Lille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Outreach and Mission</a:t>
            </a:r>
          </a:p>
          <a:p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La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Solidarité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</a:t>
            </a:r>
            <a:r>
              <a:rPr lang="en-GB" sz="1013" b="1" dirty="0" err="1">
                <a:solidFill>
                  <a:srgbClr val="254061"/>
                </a:solidFill>
                <a:latin typeface="Lato Regular"/>
                <a:cs typeface="Lato Regular"/>
              </a:rPr>
              <a:t>Anglicane</a:t>
            </a:r>
            <a:r>
              <a:rPr lang="en-GB" sz="1013" b="1" dirty="0">
                <a:solidFill>
                  <a:srgbClr val="254061"/>
                </a:solidFill>
                <a:latin typeface="Lato Regular"/>
                <a:cs typeface="Lato Regular"/>
              </a:rPr>
              <a:t> de Lille</a:t>
            </a:r>
          </a:p>
          <a:p>
            <a:endParaRPr lang="en-GB" sz="1013" dirty="0">
              <a:solidFill>
                <a:srgbClr val="254061"/>
              </a:solidFill>
              <a:latin typeface="Lato Regular"/>
              <a:cs typeface="Lato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DA8E4-64F1-6FBC-3640-8ADC73D11F62}"/>
              </a:ext>
            </a:extLst>
          </p:cNvPr>
          <p:cNvSpPr txBox="1"/>
          <p:nvPr/>
        </p:nvSpPr>
        <p:spPr>
          <a:xfrm>
            <a:off x="676533" y="1203649"/>
            <a:ext cx="497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ABEJ</a:t>
            </a:r>
          </a:p>
        </p:txBody>
      </p:sp>
      <p:pic>
        <p:nvPicPr>
          <p:cNvPr id="4" name="Picture 3" descr="A person standing in front of a glass door&#10;&#10;AI-generated content may be incorrect.">
            <a:extLst>
              <a:ext uri="{FF2B5EF4-FFF2-40B4-BE49-F238E27FC236}">
                <a16:creationId xmlns:a16="http://schemas.microsoft.com/office/drawing/2014/main" id="{F38D5B03-5956-6C3A-B01C-475C6A176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15" y="2330027"/>
            <a:ext cx="3453684" cy="2456284"/>
          </a:xfrm>
          <a:prstGeom prst="rect">
            <a:avLst/>
          </a:prstGeom>
        </p:spPr>
      </p:pic>
      <p:pic>
        <p:nvPicPr>
          <p:cNvPr id="7" name="Picture 6" descr="A purple rectangle with white text&#10;&#10;AI-generated content may be incorrect.">
            <a:extLst>
              <a:ext uri="{FF2B5EF4-FFF2-40B4-BE49-F238E27FC236}">
                <a16:creationId xmlns:a16="http://schemas.microsoft.com/office/drawing/2014/main" id="{BD561D7B-C2D0-B8E6-AB50-C495CC7C2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08" y="917124"/>
            <a:ext cx="7772400" cy="1311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34423C-6C3C-8450-6392-D9C22134C4C6}"/>
              </a:ext>
            </a:extLst>
          </p:cNvPr>
          <p:cNvSpPr txBox="1"/>
          <p:nvPr/>
        </p:nvSpPr>
        <p:spPr>
          <a:xfrm>
            <a:off x="4982547" y="2407298"/>
            <a:ext cx="116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ABEJ</a:t>
            </a:r>
          </a:p>
        </p:txBody>
      </p:sp>
    </p:spTree>
    <p:extLst>
      <p:ext uri="{BB962C8B-B14F-4D97-AF65-F5344CB8AC3E}">
        <p14:creationId xmlns:p14="http://schemas.microsoft.com/office/powerpoint/2010/main" val="104876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390</Words>
  <Application>Microsoft Macintosh PowerPoint</Application>
  <PresentationFormat>On-screen Show (16:9)</PresentationFormat>
  <Paragraphs>99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Helvetica</vt:lpstr>
      <vt:lpstr>Lato Regular</vt:lpstr>
      <vt:lpstr>Segoe UI</vt:lpstr>
      <vt:lpstr>Office Theme</vt:lpstr>
      <vt:lpstr>La Solidarité anglicane  de Lille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Rosemary Ulyett</dc:creator>
  <cp:keywords/>
  <dc:description/>
  <cp:lastModifiedBy>Rosemary Ulyett</cp:lastModifiedBy>
  <cp:revision>34</cp:revision>
  <cp:lastPrinted>2025-02-14T16:19:35Z</cp:lastPrinted>
  <dcterms:created xsi:type="dcterms:W3CDTF">2025-02-14T14:59:04Z</dcterms:created>
  <dcterms:modified xsi:type="dcterms:W3CDTF">2026-03-25T08:44:59Z</dcterms:modified>
  <cp:category/>
</cp:coreProperties>
</file>