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ink/ink1.xml" ContentType="application/inkml+xml"/>
  <Override PartName="/ppt/ink/ink2.xml" ContentType="application/inkml+xml"/>
  <Override PartName="/ppt/notesSlides/notesSlide10.xml" ContentType="application/vnd.openxmlformats-officedocument.presentationml.notesSlide+xml"/>
  <Override PartName="/ppt/charts/chartEx1.xml" ContentType="application/vnd.ms-office.chartex+xml"/>
  <Override PartName="/ppt/charts/style1.xml" ContentType="application/vnd.ms-office.chartstyle+xml"/>
  <Override PartName="/ppt/charts/colors1.xml" ContentType="application/vnd.ms-office.chartcolorstyle+xml"/>
  <Override PartName="/ppt/charts/chartEx2.xml" ContentType="application/vnd.ms-office.chartex+xml"/>
  <Override PartName="/ppt/charts/style2.xml" ContentType="application/vnd.ms-office.chartstyle+xml"/>
  <Override PartName="/ppt/charts/colors2.xml" ContentType="application/vnd.ms-office.chartcolorstyle+xml"/>
  <Override PartName="/ppt/notesSlides/notesSlide11.xml" ContentType="application/vnd.openxmlformats-officedocument.presentationml.notesSlide+xml"/>
  <Override PartName="/ppt/ink/ink3.xml" ContentType="application/inkml+xml"/>
  <Override PartName="/ppt/ink/ink4.xml" ContentType="application/inkml+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76" r:id="rId1"/>
  </p:sldMasterIdLst>
  <p:notesMasterIdLst>
    <p:notesMasterId r:id="rId46"/>
  </p:notesMasterIdLst>
  <p:handoutMasterIdLst>
    <p:handoutMasterId r:id="rId47"/>
  </p:handoutMasterIdLst>
  <p:sldIdLst>
    <p:sldId id="256" r:id="rId2"/>
    <p:sldId id="257" r:id="rId3"/>
    <p:sldId id="262" r:id="rId4"/>
    <p:sldId id="349" r:id="rId5"/>
    <p:sldId id="379" r:id="rId6"/>
    <p:sldId id="263" r:id="rId7"/>
    <p:sldId id="293" r:id="rId8"/>
    <p:sldId id="280" r:id="rId9"/>
    <p:sldId id="266" r:id="rId10"/>
    <p:sldId id="346" r:id="rId11"/>
    <p:sldId id="309" r:id="rId12"/>
    <p:sldId id="344" r:id="rId13"/>
    <p:sldId id="347" r:id="rId14"/>
    <p:sldId id="345" r:id="rId15"/>
    <p:sldId id="304" r:id="rId16"/>
    <p:sldId id="380" r:id="rId17"/>
    <p:sldId id="356" r:id="rId18"/>
    <p:sldId id="381" r:id="rId19"/>
    <p:sldId id="363" r:id="rId20"/>
    <p:sldId id="292" r:id="rId21"/>
    <p:sldId id="291" r:id="rId22"/>
    <p:sldId id="354" r:id="rId23"/>
    <p:sldId id="353" r:id="rId24"/>
    <p:sldId id="357" r:id="rId25"/>
    <p:sldId id="279" r:id="rId26"/>
    <p:sldId id="298" r:id="rId27"/>
    <p:sldId id="333" r:id="rId28"/>
    <p:sldId id="355" r:id="rId29"/>
    <p:sldId id="384" r:id="rId30"/>
    <p:sldId id="348" r:id="rId31"/>
    <p:sldId id="337" r:id="rId32"/>
    <p:sldId id="340" r:id="rId33"/>
    <p:sldId id="331" r:id="rId34"/>
    <p:sldId id="361" r:id="rId35"/>
    <p:sldId id="369" r:id="rId36"/>
    <p:sldId id="362" r:id="rId37"/>
    <p:sldId id="299" r:id="rId38"/>
    <p:sldId id="297" r:id="rId39"/>
    <p:sldId id="259" r:id="rId40"/>
    <p:sldId id="383" r:id="rId41"/>
    <p:sldId id="261" r:id="rId42"/>
    <p:sldId id="264" r:id="rId43"/>
    <p:sldId id="323" r:id="rId44"/>
    <p:sldId id="341" r:id="rId4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485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2" frameSlides="1"/>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066" autoAdjust="0"/>
    <p:restoredTop sz="91781" autoAdjust="0"/>
  </p:normalViewPr>
  <p:slideViewPr>
    <p:cSldViewPr snapToGrid="0" snapToObjects="1" showGuides="1">
      <p:cViewPr varScale="1">
        <p:scale>
          <a:sx n="116" d="100"/>
          <a:sy n="116" d="100"/>
        </p:scale>
        <p:origin x="1712" y="192"/>
      </p:cViewPr>
      <p:guideLst>
        <p:guide orient="horz" pos="2160"/>
        <p:guide pos="4852"/>
      </p:guideLst>
    </p:cSldViewPr>
  </p:slideViewPr>
  <p:outlineViewPr>
    <p:cViewPr>
      <p:scale>
        <a:sx n="33" d="100"/>
        <a:sy n="33" d="100"/>
      </p:scale>
      <p:origin x="0" y="1584"/>
    </p:cViewPr>
  </p:outlineViewPr>
  <p:notesTextViewPr>
    <p:cViewPr>
      <p:scale>
        <a:sx n="100" d="100"/>
        <a:sy n="100" d="100"/>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handoutMaster" Target="handoutMasters/handoutMaster1.xml"/><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charts/_rels/chartEx1.xml.rels><?xml version="1.0" encoding="UTF-8" standalone="yes"?>
<Relationships xmlns="http://schemas.openxmlformats.org/package/2006/relationships"><Relationship Id="rId3" Type="http://schemas.microsoft.com/office/2011/relationships/chartColorStyle" Target="colors1.xml"/><Relationship Id="rId2" Type="http://schemas.microsoft.com/office/2011/relationships/chartStyle" Target="style1.xml"/><Relationship Id="rId1" Type="http://schemas.openxmlformats.org/officeDocument/2006/relationships/oleObject" Target="https://d.docs.live.net/749ac81b96e7263c/Christ%20Church%20Finances/2025%20Accounts%20files/2025%20Excel%20analyses/CCL%20Income%20and%20Expenditure%20December%202025.xlsx" TargetMode="External"/></Relationships>
</file>

<file path=ppt/charts/_rels/chartEx2.xml.rels><?xml version="1.0" encoding="UTF-8" standalone="yes"?>
<Relationships xmlns="http://schemas.openxmlformats.org/package/2006/relationships"><Relationship Id="rId3" Type="http://schemas.microsoft.com/office/2011/relationships/chartColorStyle" Target="colors2.xml"/><Relationship Id="rId2" Type="http://schemas.microsoft.com/office/2011/relationships/chartStyle" Target="style2.xml"/><Relationship Id="rId1" Type="http://schemas.openxmlformats.org/officeDocument/2006/relationships/oleObject" Target="https://d.docs.live.net/749ac81b96e7263c/Christ%20Church%20Finances/2025%20Accounts%20files/2025%20Excel%20analyses/CCL%20Income%20and%20Expenditure%20December%202025.xlsx" TargetMode="External"/></Relationships>
</file>

<file path=ppt/charts/chartEx1.xml><?xml version="1.0" encoding="utf-8"?>
<cx:chartSpace xmlns:a="http://schemas.openxmlformats.org/drawingml/2006/main" xmlns:r="http://schemas.openxmlformats.org/officeDocument/2006/relationships" xmlns:cx="http://schemas.microsoft.com/office/drawing/2014/chartex">
  <cx:chartData>
    <cx:externalData r:id="rId1" cx:autoUpdate="0"/>
    <cx:data id="0">
      <cx:strDim type="cat">
        <cx:f dir="row">'[CCL Income and Expenditure December 2025.xlsx]AGM graphs input'!$B$19:$H$19</cx:f>
        <cx:lvl ptCount="7">
          <cx:pt idx="0">Planned giving</cx:pt>
          <cx:pt idx="1">Offerings - Plate</cx:pt>
          <cx:pt idx="2">Gift month        </cx:pt>
          <cx:pt idx="3">Other donations    </cx:pt>
          <cx:pt idx="4">Other income</cx:pt>
          <cx:pt idx="5">Fees</cx:pt>
          <cx:pt idx="6">Exceptional items</cx:pt>
        </cx:lvl>
      </cx:strDim>
      <cx:numDim type="size">
        <cx:f dir="row">'[CCL Income and Expenditure December 2025.xlsx]AGM graphs input'!$B$20:$H$20</cx:f>
        <cx:lvl ptCount="7" formatCode="# ##0">
          <cx:pt idx="0">42945.5</cx:pt>
          <cx:pt idx="1">6592.6199999999999</cx:pt>
          <cx:pt idx="2">4007.3199999999997</cx:pt>
          <cx:pt idx="3">9264</cx:pt>
          <cx:pt idx="4">1312</cx:pt>
          <cx:pt idx="5">1070</cx:pt>
          <cx:pt idx="6">8024.7699999999995</cx:pt>
        </cx:lvl>
      </cx:numDim>
    </cx:data>
    <cx:data id="1">
      <cx:strDim type="cat">
        <cx:f dir="row">'[CCL Income and Expenditure December 2025.xlsx]AGM graphs input'!$B$19:$H$19</cx:f>
        <cx:lvl ptCount="7">
          <cx:pt idx="0">Planned giving</cx:pt>
          <cx:pt idx="1">Offerings - Plate</cx:pt>
          <cx:pt idx="2">Gift month        </cx:pt>
          <cx:pt idx="3">Other donations    </cx:pt>
          <cx:pt idx="4">Other income</cx:pt>
          <cx:pt idx="5">Fees</cx:pt>
          <cx:pt idx="6">Exceptional items</cx:pt>
        </cx:lvl>
      </cx:strDim>
      <cx:numDim type="size">
        <cx:f dir="row">'[CCL Income and Expenditure December 2025.xlsx]AGM graphs input'!$B$21:$H$21</cx:f>
        <cx:lvl ptCount="7" formatCode="# ##0">
          <cx:pt idx="0">40040.389999999999</cx:pt>
          <cx:pt idx="1">5641.4800000000005</cx:pt>
          <cx:pt idx="2">2778.71</cx:pt>
          <cx:pt idx="3">6638.4200000000001</cx:pt>
          <cx:pt idx="4">2311.4399999999951</cx:pt>
          <cx:pt idx="5">0</cx:pt>
          <cx:pt idx="6">0</cx:pt>
        </cx:lvl>
      </cx:numDim>
    </cx:data>
  </cx:chartData>
  <cx:chart>
    <cx:title pos="t" align="ctr" overlay="0">
      <cx:tx>
        <cx:txData>
          <cx:v>2024 income</cx:v>
        </cx:txData>
      </cx:tx>
      <cx:txPr>
        <a:bodyPr spcFirstLastPara="1" vertOverflow="ellipsis" horzOverflow="overflow" wrap="square" lIns="0" tIns="0" rIns="0" bIns="0" anchor="ctr" anchorCtr="1"/>
        <a:lstStyle/>
        <a:p>
          <a:pPr algn="ctr" rtl="0">
            <a:defRPr/>
          </a:pPr>
          <a:r>
            <a:rPr lang="fr-FR" sz="1800" b="1" i="0" u="none" strike="noStrike" baseline="0">
              <a:solidFill>
                <a:sysClr val="windowText" lastClr="000000">
                  <a:lumMod val="75000"/>
                  <a:lumOff val="25000"/>
                </a:sysClr>
              </a:solidFill>
              <a:latin typeface="Calibri"/>
            </a:rPr>
            <a:t>2024 income</a:t>
          </a:r>
        </a:p>
      </cx:txPr>
    </cx:title>
    <cx:plotArea>
      <cx:plotAreaRegion>
        <cx:series layoutId="treemap" uniqueId="{DFB95AFF-2E6E-4C17-88A5-E86F33308620}" formatIdx="0">
          <cx:tx>
            <cx:txData>
              <cx:f>'[CCL Income and Expenditure December 2025.xlsx]AGM graphs input'!$A$20</cx:f>
              <cx:v>2024 Actual</cx:v>
            </cx:txData>
          </cx:tx>
          <cx:dataLabels pos="ctr">
            <cx:visibility seriesName="0" categoryName="1" value="1"/>
            <cx:separator>
</cx:separator>
          </cx:dataLabels>
          <cx:dataId val="0"/>
          <cx:layoutPr>
            <cx:parentLabelLayout val="overlapping"/>
          </cx:layoutPr>
        </cx:series>
        <cx:series layoutId="treemap" hidden="1" uniqueId="{DA973B9C-7605-4B1D-9184-4F728E7173CF}" formatIdx="1">
          <cx:tx>
            <cx:txData>
              <cx:f>'[CCL Income and Expenditure December 2025.xlsx]AGM graphs input'!$A$21</cx:f>
              <cx:v>2025 Actual</cx:v>
            </cx:txData>
          </cx:tx>
          <cx:dataLabels pos="ctr">
            <cx:visibility seriesName="0" categoryName="1" value="0"/>
          </cx:dataLabels>
          <cx:dataId val="1"/>
          <cx:layoutPr>
            <cx:parentLabelLayout val="overlapping"/>
          </cx:layoutPr>
        </cx:series>
      </cx:plotAreaRegion>
    </cx:plotArea>
  </cx:chart>
</cx:chartSpace>
</file>

<file path=ppt/charts/chartEx2.xml><?xml version="1.0" encoding="utf-8"?>
<cx:chartSpace xmlns:a="http://schemas.openxmlformats.org/drawingml/2006/main" xmlns:r="http://schemas.openxmlformats.org/officeDocument/2006/relationships" xmlns:cx="http://schemas.microsoft.com/office/drawing/2014/chartex">
  <cx:chartData>
    <cx:externalData r:id="rId1" cx:autoUpdate="0"/>
    <cx:data id="0">
      <cx:strDim type="cat">
        <cx:f dir="row">'[CCL Income and Expenditure December 2025.xlsx]AGM graphs input'!$B$47:$H$47</cx:f>
        <cx:lvl ptCount="7">
          <cx:pt idx="0">Planned giving</cx:pt>
          <cx:pt idx="1">Offerings - Plate</cx:pt>
          <cx:pt idx="2">Gift month </cx:pt>
          <cx:pt idx="3">Other donations</cx:pt>
          <cx:pt idx="4">Other income</cx:pt>
          <cx:pt idx="5">Fees</cx:pt>
          <cx:pt idx="6">Exceptional items</cx:pt>
        </cx:lvl>
      </cx:strDim>
      <cx:numDim type="size">
        <cx:f dir="row">'[CCL Income and Expenditure December 2025.xlsx]AGM graphs input'!$B$49:$H$49</cx:f>
        <cx:lvl ptCount="7" formatCode="# ##0">
          <cx:pt idx="0">40040.389999999999</cx:pt>
          <cx:pt idx="1">5641.4800000000005</cx:pt>
          <cx:pt idx="2">2778.71</cx:pt>
          <cx:pt idx="3">6638.4200000000001</cx:pt>
          <cx:pt idx="4">2311.4399999999951</cx:pt>
          <cx:pt idx="5">0</cx:pt>
          <cx:pt idx="6">0</cx:pt>
        </cx:lvl>
      </cx:numDim>
    </cx:data>
  </cx:chartData>
  <cx:chart>
    <cx:title pos="t" align="ctr" overlay="0">
      <cx:tx>
        <cx:txData>
          <cx:v>2025 income</cx:v>
        </cx:txData>
      </cx:tx>
      <cx:txPr>
        <a:bodyPr spcFirstLastPara="1" vertOverflow="ellipsis" horzOverflow="overflow" wrap="square" lIns="0" tIns="0" rIns="0" bIns="0" anchor="ctr" anchorCtr="1"/>
        <a:lstStyle/>
        <a:p>
          <a:pPr algn="ctr" rtl="0">
            <a:defRPr/>
          </a:pPr>
          <a:r>
            <a:rPr lang="fr-FR" sz="1800" b="1" i="0" u="none" strike="noStrike" baseline="0">
              <a:solidFill>
                <a:sysClr val="windowText" lastClr="000000">
                  <a:lumMod val="75000"/>
                  <a:lumOff val="25000"/>
                </a:sysClr>
              </a:solidFill>
              <a:latin typeface="Calibri"/>
            </a:rPr>
            <a:t>2025 income</a:t>
          </a:r>
        </a:p>
      </cx:txPr>
    </cx:title>
    <cx:plotArea>
      <cx:plotAreaRegion>
        <cx:series layoutId="treemap" uniqueId="{8DD139DE-3E89-4D74-AE74-8C7FD2EFAFE1}" formatIdx="1">
          <cx:tx>
            <cx:txData>
              <cx:f>'[CCL Income and Expenditure December 2025.xlsx]AGM graphs input'!$A$49</cx:f>
              <cx:v>2025 Actual</cx:v>
            </cx:txData>
          </cx:tx>
          <cx:dataLabels pos="ctr">
            <cx:visibility seriesName="0" categoryName="1" value="1"/>
            <cx:separator>
</cx:separator>
            <cx:dataLabel idx="0">
              <cx:visibility seriesName="0" categoryName="1" value="1"/>
              <cx:separator>, </cx:separator>
            </cx:dataLabel>
          </cx:dataLabels>
          <cx:dataId val="0"/>
          <cx:layoutPr>
            <cx:parentLabelLayout val="overlapping"/>
          </cx:layoutPr>
        </cx:series>
      </cx:plotAreaRegion>
    </cx:plotArea>
  </cx:chart>
</cx: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411">
  <cs:axisTitle>
    <cs:lnRef idx="0"/>
    <cs:fillRef idx="0"/>
    <cs:effectRef idx="0"/>
    <cs:fontRef idx="minor">
      <a:schemeClr val="dk1">
        <a:lumMod val="75000"/>
        <a:lumOff val="25000"/>
      </a:schemeClr>
    </cs:fontRef>
    <cs:spPr>
      <a:solidFill>
        <a:schemeClr val="bg1">
          <a:lumMod val="65000"/>
        </a:schemeClr>
      </a:solidFill>
      <a:ln>
        <a:solidFill>
          <a:schemeClr val="bg1"/>
        </a:solidFill>
      </a:ln>
    </cs:spPr>
    <cs:defRPr sz="9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cs:chartArea>
  <cs:dataLabel>
    <cs:lnRef idx="0"/>
    <cs:fillRef idx="0"/>
    <cs:effectRef idx="0"/>
    <cs:fontRef idx="minor">
      <a:schemeClr val="lt1"/>
    </cs:fontRef>
    <cs:defRPr sz="900"/>
  </cs:dataLabel>
  <cs:dataLabelCallout>
    <cs:lnRef idx="0"/>
    <cs:fillRef idx="0"/>
    <cs:effectRef idx="0"/>
    <cs:fontRef idx="minor">
      <a:schemeClr val="lt1"/>
    </cs:fontRef>
    <cs:spPr>
      <a:solidFill>
        <a:schemeClr val="dk1">
          <a:lumMod val="65000"/>
          <a:lumOff val="35000"/>
          <a:alpha val="75000"/>
        </a:schemeClr>
      </a:solidFill>
    </cs:spPr>
    <cs:defRPr sz="9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ln>
        <a:solidFill>
          <a:schemeClr val="lt1"/>
        </a:solidFill>
      </a:ln>
    </cs:spPr>
  </cs:dataPoint>
  <cs:dataPoint3D>
    <cs:lnRef idx="0"/>
    <cs:fillRef idx="0">
      <cs:styleClr val="auto"/>
    </cs:fillRef>
    <cs:effectRef idx="0"/>
    <cs:fontRef idx="minor">
      <a:schemeClr val="dk1"/>
    </cs:fontRef>
    <cs:spPr>
      <a:solidFill>
        <a:schemeClr val="phClr"/>
      </a:solidFill>
      <a:ln w="9525" cap="flat" cmpd="sng" algn="ctr">
        <a:solidFill>
          <a:schemeClr val="lt1">
            <a:alpha val="50000"/>
          </a:schemeClr>
        </a:solidFill>
        <a:round/>
      </a:ln>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2857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75000"/>
            <a:lumOff val="25000"/>
          </a:schemeClr>
        </a:solidFill>
      </a:ln>
    </cs:spPr>
    <cs:defRPr sz="9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lumOff val="10000"/>
              </a:schemeClr>
            </a:gs>
            <a:gs pos="0">
              <a:schemeClr val="lt1">
                <a:lumMod val="75000"/>
                <a:alpha val="36000"/>
                <a:lumOff val="10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cs:seriesAxis>
  <cs:seriesLine>
    <cs:lnRef idx="0"/>
    <cs:fillRef idx="0"/>
    <cs:effectRef idx="0"/>
    <cs:fontRef idx="minor">
      <a:schemeClr val="dk1"/>
    </cs:fontRef>
    <cs:spPr>
      <a:ln w="9525" cap="flat">
        <a:solidFill>
          <a:schemeClr val="bg1">
            <a:lumMod val="50000"/>
          </a:schemeClr>
        </a:solidFill>
        <a:round/>
      </a:ln>
    </cs:spPr>
  </cs:seriesLine>
  <cs:title>
    <cs:lnRef idx="0"/>
    <cs:fillRef idx="0"/>
    <cs:effectRef idx="0"/>
    <cs:fontRef idx="minor">
      <a:schemeClr val="dk1">
        <a:lumMod val="75000"/>
        <a:lumOff val="25000"/>
      </a:schemeClr>
    </cs:fontRef>
    <cs:defRPr sz="1800" b="1"/>
  </cs:title>
  <cs:trendline>
    <cs:lnRef idx="0"/>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dk1">
        <a:lumMod val="75000"/>
        <a:lumOff val="25000"/>
      </a:schemeClr>
    </cs:fontRef>
    <cs:defRPr sz="9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defRPr sz="9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411">
  <cs:axisTitle>
    <cs:lnRef idx="0"/>
    <cs:fillRef idx="0"/>
    <cs:effectRef idx="0"/>
    <cs:fontRef idx="minor">
      <a:schemeClr val="dk1">
        <a:lumMod val="75000"/>
        <a:lumOff val="25000"/>
      </a:schemeClr>
    </cs:fontRef>
    <cs:spPr>
      <a:solidFill>
        <a:schemeClr val="bg1">
          <a:lumMod val="65000"/>
        </a:schemeClr>
      </a:solidFill>
      <a:ln>
        <a:solidFill>
          <a:schemeClr val="bg1"/>
        </a:solidFill>
      </a:ln>
    </cs:spPr>
    <cs:defRPr sz="9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cs:chartArea>
  <cs:dataLabel>
    <cs:lnRef idx="0"/>
    <cs:fillRef idx="0"/>
    <cs:effectRef idx="0"/>
    <cs:fontRef idx="minor">
      <a:schemeClr val="lt1"/>
    </cs:fontRef>
    <cs:defRPr sz="900"/>
  </cs:dataLabel>
  <cs:dataLabelCallout>
    <cs:lnRef idx="0"/>
    <cs:fillRef idx="0"/>
    <cs:effectRef idx="0"/>
    <cs:fontRef idx="minor">
      <a:schemeClr val="lt1"/>
    </cs:fontRef>
    <cs:spPr>
      <a:solidFill>
        <a:schemeClr val="dk1">
          <a:lumMod val="65000"/>
          <a:lumOff val="35000"/>
          <a:alpha val="75000"/>
        </a:schemeClr>
      </a:solidFill>
    </cs:spPr>
    <cs:defRPr sz="9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ln>
        <a:solidFill>
          <a:schemeClr val="lt1"/>
        </a:solidFill>
      </a:ln>
    </cs:spPr>
  </cs:dataPoint>
  <cs:dataPoint3D>
    <cs:lnRef idx="0"/>
    <cs:fillRef idx="0">
      <cs:styleClr val="auto"/>
    </cs:fillRef>
    <cs:effectRef idx="0"/>
    <cs:fontRef idx="minor">
      <a:schemeClr val="dk1"/>
    </cs:fontRef>
    <cs:spPr>
      <a:solidFill>
        <a:schemeClr val="phClr"/>
      </a:solidFill>
      <a:ln w="9525" cap="flat" cmpd="sng" algn="ctr">
        <a:solidFill>
          <a:schemeClr val="lt1">
            <a:alpha val="50000"/>
          </a:schemeClr>
        </a:solidFill>
        <a:round/>
      </a:ln>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2857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75000"/>
            <a:lumOff val="25000"/>
          </a:schemeClr>
        </a:solidFill>
      </a:ln>
    </cs:spPr>
    <cs:defRPr sz="9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lumOff val="10000"/>
              </a:schemeClr>
            </a:gs>
            <a:gs pos="0">
              <a:schemeClr val="lt1">
                <a:lumMod val="75000"/>
                <a:alpha val="36000"/>
                <a:lumOff val="10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cs:seriesAxis>
  <cs:seriesLine>
    <cs:lnRef idx="0"/>
    <cs:fillRef idx="0"/>
    <cs:effectRef idx="0"/>
    <cs:fontRef idx="minor">
      <a:schemeClr val="dk1"/>
    </cs:fontRef>
    <cs:spPr>
      <a:ln w="9525" cap="flat">
        <a:solidFill>
          <a:schemeClr val="bg1">
            <a:lumMod val="50000"/>
          </a:schemeClr>
        </a:solidFill>
        <a:round/>
      </a:ln>
    </cs:spPr>
  </cs:seriesLine>
  <cs:title>
    <cs:lnRef idx="0"/>
    <cs:fillRef idx="0"/>
    <cs:effectRef idx="0"/>
    <cs:fontRef idx="minor">
      <a:schemeClr val="dk1">
        <a:lumMod val="75000"/>
        <a:lumOff val="25000"/>
      </a:schemeClr>
    </cs:fontRef>
    <cs:defRPr sz="1800" b="1"/>
  </cs:title>
  <cs:trendline>
    <cs:lnRef idx="0"/>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dk1">
        <a:lumMod val="75000"/>
        <a:lumOff val="25000"/>
      </a:schemeClr>
    </cs:fontRef>
    <cs:defRPr sz="9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defRPr sz="900"/>
  </cs:valueAxis>
  <cs:wall>
    <cs:lnRef idx="0"/>
    <cs:fillRef idx="0"/>
    <cs:effectRef idx="0"/>
    <cs:fontRef idx="minor">
      <a:schemeClr val="dk1"/>
    </cs:fontRef>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ECF05A5-9352-484B-947A-70285DF1B448}" type="datetimeFigureOut">
              <a:rPr lang="en-US" smtClean="0"/>
              <a:t>5/1/26</a:t>
            </a:fld>
            <a:endParaRPr lang="en-GB"/>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5AC256D-20BE-1E4C-BC1E-77252DE7C8CB}" type="slidenum">
              <a:rPr lang="en-GB" smtClean="0"/>
              <a:t>‹#›</a:t>
            </a:fld>
            <a:endParaRPr lang="en-GB"/>
          </a:p>
        </p:txBody>
      </p:sp>
    </p:spTree>
    <p:extLst>
      <p:ext uri="{BB962C8B-B14F-4D97-AF65-F5344CB8AC3E}">
        <p14:creationId xmlns:p14="http://schemas.microsoft.com/office/powerpoint/2010/main" val="445705942"/>
      </p:ext>
    </p:extLst>
  </p:cSld>
  <p:clrMap bg1="lt1" tx1="dk1" bg2="lt2" tx2="dk2" accent1="accent1" accent2="accent2" accent3="accent3" accent4="accent4" accent5="accent5" accent6="accent6" hlink="hlink" folHlink="folHlink"/>
</p:handoutMaster>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3-23T09:30:19.143"/>
    </inkml:context>
    <inkml:brush xml:id="br0">
      <inkml:brushProperty name="width" value="0.05" units="cm"/>
      <inkml:brushProperty name="height" value="0.05" units="cm"/>
    </inkml:brush>
  </inkml:definitions>
  <inkml:trace contextRef="#ctx0" brushRef="#br0">0 1 24575,'0'0'0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3-23T09:30:25.502"/>
    </inkml:context>
    <inkml:brush xml:id="br0">
      <inkml:brushProperty name="width" value="0.05" units="cm"/>
      <inkml:brushProperty name="height" value="0.05" units="cm"/>
    </inkml:brush>
  </inkml:definitions>
  <inkml:trace contextRef="#ctx0" brushRef="#br0">0 1 24575,'0'0'0</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3-23T09:30:19.143"/>
    </inkml:context>
    <inkml:brush xml:id="br0">
      <inkml:brushProperty name="width" value="0.05" units="cm"/>
      <inkml:brushProperty name="height" value="0.05" units="cm"/>
    </inkml:brush>
  </inkml:definitions>
  <inkml:trace contextRef="#ctx0" brushRef="#br0">0 1 24575,'0'0'0</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3-23T09:30:25.502"/>
    </inkml:context>
    <inkml:brush xml:id="br0">
      <inkml:brushProperty name="width" value="0.05" units="cm"/>
      <inkml:brushProperty name="height" value="0.05" units="cm"/>
    </inkml:brush>
  </inkml:definitions>
  <inkml:trace contextRef="#ctx0" brushRef="#br0">0 1 24575,'0'0'0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E52F809-1D8B-574A-A1CD-1DA2CDEE2825}" type="datetimeFigureOut">
              <a:rPr lang="en-US" smtClean="0"/>
              <a:t>5/1/26</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a:t>Click to edit Master text styles</a:t>
            </a:r>
          </a:p>
          <a:p>
            <a:pPr lvl="1"/>
            <a:r>
              <a:rPr lang="fr-FR"/>
              <a:t>Second level</a:t>
            </a:r>
          </a:p>
          <a:p>
            <a:pPr lvl="2"/>
            <a:r>
              <a:rPr lang="fr-FR"/>
              <a:t>Third level</a:t>
            </a:r>
          </a:p>
          <a:p>
            <a:pPr lvl="3"/>
            <a:r>
              <a:rPr lang="fr-FR"/>
              <a:t>Fourth level</a:t>
            </a:r>
          </a:p>
          <a:p>
            <a:pPr lvl="4"/>
            <a:r>
              <a:rPr lang="fr-FR"/>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ACD105F-369F-D44F-9972-9B7892910278}" type="slidenum">
              <a:rPr lang="en-GB" smtClean="0"/>
              <a:t>‹#›</a:t>
            </a:fld>
            <a:endParaRPr lang="en-GB"/>
          </a:p>
        </p:txBody>
      </p:sp>
    </p:spTree>
    <p:extLst>
      <p:ext uri="{BB962C8B-B14F-4D97-AF65-F5344CB8AC3E}">
        <p14:creationId xmlns:p14="http://schemas.microsoft.com/office/powerpoint/2010/main" val="1240454010"/>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ACD105F-369F-D44F-9972-9B7892910278}" type="slidenum">
              <a:rPr lang="en-GB" smtClean="0"/>
              <a:t>1</a:t>
            </a:fld>
            <a:endParaRPr lang="en-GB"/>
          </a:p>
        </p:txBody>
      </p:sp>
    </p:spTree>
    <p:extLst>
      <p:ext uri="{BB962C8B-B14F-4D97-AF65-F5344CB8AC3E}">
        <p14:creationId xmlns:p14="http://schemas.microsoft.com/office/powerpoint/2010/main" val="411347519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5"/>
          </p:nvPr>
        </p:nvSpPr>
        <p:spPr/>
        <p:txBody>
          <a:bodyPr/>
          <a:lstStyle/>
          <a:p>
            <a:fld id="{4ACD105F-369F-D44F-9972-9B7892910278}" type="slidenum">
              <a:rPr lang="en-GB" smtClean="0"/>
              <a:t>12</a:t>
            </a:fld>
            <a:endParaRPr lang="en-GB"/>
          </a:p>
        </p:txBody>
      </p:sp>
    </p:spTree>
    <p:extLst>
      <p:ext uri="{BB962C8B-B14F-4D97-AF65-F5344CB8AC3E}">
        <p14:creationId xmlns:p14="http://schemas.microsoft.com/office/powerpoint/2010/main" val="16527054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5"/>
          </p:nvPr>
        </p:nvSpPr>
        <p:spPr/>
        <p:txBody>
          <a:bodyPr/>
          <a:lstStyle/>
          <a:p>
            <a:fld id="{4ACD105F-369F-D44F-9972-9B7892910278}" type="slidenum">
              <a:rPr lang="en-GB" smtClean="0"/>
              <a:t>13</a:t>
            </a:fld>
            <a:endParaRPr lang="en-GB"/>
          </a:p>
        </p:txBody>
      </p:sp>
    </p:spTree>
    <p:extLst>
      <p:ext uri="{BB962C8B-B14F-4D97-AF65-F5344CB8AC3E}">
        <p14:creationId xmlns:p14="http://schemas.microsoft.com/office/powerpoint/2010/main" val="167203276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5"/>
          </p:nvPr>
        </p:nvSpPr>
        <p:spPr/>
        <p:txBody>
          <a:bodyPr/>
          <a:lstStyle/>
          <a:p>
            <a:fld id="{4ACD105F-369F-D44F-9972-9B7892910278}" type="slidenum">
              <a:rPr lang="en-GB" smtClean="0"/>
              <a:t>14</a:t>
            </a:fld>
            <a:endParaRPr lang="en-GB"/>
          </a:p>
        </p:txBody>
      </p:sp>
    </p:spTree>
    <p:extLst>
      <p:ext uri="{BB962C8B-B14F-4D97-AF65-F5344CB8AC3E}">
        <p14:creationId xmlns:p14="http://schemas.microsoft.com/office/powerpoint/2010/main" val="282310223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ACD105F-369F-D44F-9972-9B7892910278}" type="slidenum">
              <a:rPr lang="en-GB" smtClean="0"/>
              <a:t>15</a:t>
            </a:fld>
            <a:endParaRPr lang="en-GB"/>
          </a:p>
        </p:txBody>
      </p:sp>
    </p:spTree>
    <p:extLst>
      <p:ext uri="{BB962C8B-B14F-4D97-AF65-F5344CB8AC3E}">
        <p14:creationId xmlns:p14="http://schemas.microsoft.com/office/powerpoint/2010/main" val="109302710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D1C4E0-09FC-057E-4050-ADBD29E412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203C5AC-4487-7D4D-2AD2-7844E2DD0AA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2477B01-B5C5-E04A-31B3-E394630FE015}"/>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50D55EA9-DEA6-CE43-20F6-67B1480ADD5F}"/>
              </a:ext>
            </a:extLst>
          </p:cNvPr>
          <p:cNvSpPr>
            <a:spLocks noGrp="1"/>
          </p:cNvSpPr>
          <p:nvPr>
            <p:ph type="sldNum" sz="quarter" idx="10"/>
          </p:nvPr>
        </p:nvSpPr>
        <p:spPr/>
        <p:txBody>
          <a:bodyPr/>
          <a:lstStyle/>
          <a:p>
            <a:fld id="{4ACD105F-369F-D44F-9972-9B7892910278}" type="slidenum">
              <a:rPr lang="en-GB" smtClean="0"/>
              <a:t>16</a:t>
            </a:fld>
            <a:endParaRPr lang="en-GB"/>
          </a:p>
        </p:txBody>
      </p:sp>
    </p:spTree>
    <p:extLst>
      <p:ext uri="{BB962C8B-B14F-4D97-AF65-F5344CB8AC3E}">
        <p14:creationId xmlns:p14="http://schemas.microsoft.com/office/powerpoint/2010/main" val="395242813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8FB086-3F17-F731-B446-91DD1FC6E64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3FA9F99-18D5-4ECF-5873-64375D94D5E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D336CBE-A980-5A63-324A-58A8B0D0445C}"/>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B32B0B63-C124-949A-0FA2-1C147FFCD2B7}"/>
              </a:ext>
            </a:extLst>
          </p:cNvPr>
          <p:cNvSpPr>
            <a:spLocks noGrp="1"/>
          </p:cNvSpPr>
          <p:nvPr>
            <p:ph type="sldNum" sz="quarter" idx="10"/>
          </p:nvPr>
        </p:nvSpPr>
        <p:spPr/>
        <p:txBody>
          <a:bodyPr/>
          <a:lstStyle/>
          <a:p>
            <a:fld id="{4ACD105F-369F-D44F-9972-9B7892910278}" type="slidenum">
              <a:rPr lang="en-GB" smtClean="0"/>
              <a:t>17</a:t>
            </a:fld>
            <a:endParaRPr lang="en-GB"/>
          </a:p>
        </p:txBody>
      </p:sp>
    </p:spTree>
    <p:extLst>
      <p:ext uri="{BB962C8B-B14F-4D97-AF65-F5344CB8AC3E}">
        <p14:creationId xmlns:p14="http://schemas.microsoft.com/office/powerpoint/2010/main" val="379540733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343DD6-21E1-3F28-E7CC-C1AED47EB15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275ED39-A9E8-579B-0B68-D27553D297D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0DC3A69-FB8D-3875-BA6F-B4AFDA1E78F3}"/>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A9120259-D792-7AFD-B110-8AC558FC6C2B}"/>
              </a:ext>
            </a:extLst>
          </p:cNvPr>
          <p:cNvSpPr>
            <a:spLocks noGrp="1"/>
          </p:cNvSpPr>
          <p:nvPr>
            <p:ph type="sldNum" sz="quarter" idx="10"/>
          </p:nvPr>
        </p:nvSpPr>
        <p:spPr/>
        <p:txBody>
          <a:bodyPr/>
          <a:lstStyle/>
          <a:p>
            <a:fld id="{4ACD105F-369F-D44F-9972-9B7892910278}" type="slidenum">
              <a:rPr lang="en-GB" smtClean="0"/>
              <a:t>18</a:t>
            </a:fld>
            <a:endParaRPr lang="en-GB"/>
          </a:p>
        </p:txBody>
      </p:sp>
    </p:spTree>
    <p:extLst>
      <p:ext uri="{BB962C8B-B14F-4D97-AF65-F5344CB8AC3E}">
        <p14:creationId xmlns:p14="http://schemas.microsoft.com/office/powerpoint/2010/main" val="328884290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B76F14-491C-1908-7CD8-59C288A14B4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08DF3A5-CC06-1AA7-7735-76E6EA1A7BD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6F99CC2-09B0-5A15-E681-8CA64C29FC18}"/>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5722B527-2407-DDBA-FC1D-C4400D2CF4E1}"/>
              </a:ext>
            </a:extLst>
          </p:cNvPr>
          <p:cNvSpPr>
            <a:spLocks noGrp="1"/>
          </p:cNvSpPr>
          <p:nvPr>
            <p:ph type="sldNum" sz="quarter" idx="10"/>
          </p:nvPr>
        </p:nvSpPr>
        <p:spPr/>
        <p:txBody>
          <a:bodyPr/>
          <a:lstStyle/>
          <a:p>
            <a:fld id="{4ACD105F-369F-D44F-9972-9B7892910278}" type="slidenum">
              <a:rPr lang="en-GB" smtClean="0"/>
              <a:t>19</a:t>
            </a:fld>
            <a:endParaRPr lang="en-GB"/>
          </a:p>
        </p:txBody>
      </p:sp>
    </p:spTree>
    <p:extLst>
      <p:ext uri="{BB962C8B-B14F-4D97-AF65-F5344CB8AC3E}">
        <p14:creationId xmlns:p14="http://schemas.microsoft.com/office/powerpoint/2010/main" val="248157838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5"/>
          </p:nvPr>
        </p:nvSpPr>
        <p:spPr/>
        <p:txBody>
          <a:bodyPr/>
          <a:lstStyle/>
          <a:p>
            <a:fld id="{4ACD105F-369F-D44F-9972-9B7892910278}" type="slidenum">
              <a:rPr lang="en-GB" smtClean="0"/>
              <a:t>20</a:t>
            </a:fld>
            <a:endParaRPr lang="en-GB"/>
          </a:p>
        </p:txBody>
      </p:sp>
    </p:spTree>
    <p:extLst>
      <p:ext uri="{BB962C8B-B14F-4D97-AF65-F5344CB8AC3E}">
        <p14:creationId xmlns:p14="http://schemas.microsoft.com/office/powerpoint/2010/main" val="161516857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10248" y="4459526"/>
            <a:ext cx="5681980" cy="4821634"/>
          </a:xfrm>
        </p:spPr>
        <p:txBody>
          <a:bodyPr/>
          <a:lstStyle/>
          <a:p>
            <a:endParaRPr lang="en-US" dirty="0"/>
          </a:p>
          <a:p>
            <a:endParaRPr lang="en-GB" dirty="0"/>
          </a:p>
        </p:txBody>
      </p:sp>
      <p:sp>
        <p:nvSpPr>
          <p:cNvPr id="4" name="Slide Number Placeholder 3"/>
          <p:cNvSpPr>
            <a:spLocks noGrp="1"/>
          </p:cNvSpPr>
          <p:nvPr>
            <p:ph type="sldNum" sz="quarter" idx="10"/>
          </p:nvPr>
        </p:nvSpPr>
        <p:spPr/>
        <p:txBody>
          <a:bodyPr/>
          <a:lstStyle/>
          <a:p>
            <a:fld id="{4ACD105F-369F-D44F-9972-9B7892910278}" type="slidenum">
              <a:rPr lang="en-GB" smtClean="0"/>
              <a:t>21</a:t>
            </a:fld>
            <a:endParaRPr lang="en-GB"/>
          </a:p>
        </p:txBody>
      </p:sp>
    </p:spTree>
    <p:extLst>
      <p:ext uri="{BB962C8B-B14F-4D97-AF65-F5344CB8AC3E}">
        <p14:creationId xmlns:p14="http://schemas.microsoft.com/office/powerpoint/2010/main" val="20249763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FR" dirty="0"/>
          </a:p>
        </p:txBody>
      </p:sp>
      <p:sp>
        <p:nvSpPr>
          <p:cNvPr id="4" name="Slide Number Placeholder 3"/>
          <p:cNvSpPr>
            <a:spLocks noGrp="1"/>
          </p:cNvSpPr>
          <p:nvPr>
            <p:ph type="sldNum" sz="quarter" idx="5"/>
          </p:nvPr>
        </p:nvSpPr>
        <p:spPr/>
        <p:txBody>
          <a:bodyPr/>
          <a:lstStyle/>
          <a:p>
            <a:fld id="{4ACD105F-369F-D44F-9972-9B7892910278}" type="slidenum">
              <a:rPr lang="en-GB" smtClean="0"/>
              <a:t>2</a:t>
            </a:fld>
            <a:endParaRPr lang="en-GB"/>
          </a:p>
        </p:txBody>
      </p:sp>
    </p:spTree>
    <p:extLst>
      <p:ext uri="{BB962C8B-B14F-4D97-AF65-F5344CB8AC3E}">
        <p14:creationId xmlns:p14="http://schemas.microsoft.com/office/powerpoint/2010/main" val="288083079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5"/>
          </p:nvPr>
        </p:nvSpPr>
        <p:spPr/>
        <p:txBody>
          <a:bodyPr/>
          <a:lstStyle/>
          <a:p>
            <a:fld id="{4ACD105F-369F-D44F-9972-9B7892910278}" type="slidenum">
              <a:rPr lang="en-GB" smtClean="0"/>
              <a:t>22</a:t>
            </a:fld>
            <a:endParaRPr lang="en-GB"/>
          </a:p>
        </p:txBody>
      </p:sp>
    </p:spTree>
    <p:extLst>
      <p:ext uri="{BB962C8B-B14F-4D97-AF65-F5344CB8AC3E}">
        <p14:creationId xmlns:p14="http://schemas.microsoft.com/office/powerpoint/2010/main" val="332148023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fr-FR" dirty="0"/>
          </a:p>
        </p:txBody>
      </p:sp>
      <p:sp>
        <p:nvSpPr>
          <p:cNvPr id="4" name="Slide Number Placeholder 3"/>
          <p:cNvSpPr>
            <a:spLocks noGrp="1"/>
          </p:cNvSpPr>
          <p:nvPr>
            <p:ph type="sldNum" sz="quarter" idx="5"/>
          </p:nvPr>
        </p:nvSpPr>
        <p:spPr/>
        <p:txBody>
          <a:bodyPr/>
          <a:lstStyle/>
          <a:p>
            <a:fld id="{4ACD105F-369F-D44F-9972-9B7892910278}" type="slidenum">
              <a:rPr lang="en-GB" smtClean="0"/>
              <a:t>23</a:t>
            </a:fld>
            <a:endParaRPr lang="en-GB"/>
          </a:p>
        </p:txBody>
      </p:sp>
    </p:spTree>
    <p:extLst>
      <p:ext uri="{BB962C8B-B14F-4D97-AF65-F5344CB8AC3E}">
        <p14:creationId xmlns:p14="http://schemas.microsoft.com/office/powerpoint/2010/main" val="107318512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2F7C6A-65FB-593A-F2E3-4508600645D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28C403D-9C74-6E2E-C727-07709E20AFF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A66CE5B-E5CB-7D1F-93C5-2CFBADBD4AF1}"/>
              </a:ext>
            </a:extLst>
          </p:cNvPr>
          <p:cNvSpPr>
            <a:spLocks noGrp="1"/>
          </p:cNvSpPr>
          <p:nvPr>
            <p:ph type="body" idx="1"/>
          </p:nvPr>
        </p:nvSpPr>
        <p:spPr/>
        <p:txBody>
          <a:bodyPr/>
          <a:lstStyle/>
          <a:p>
            <a:pPr marL="0" indent="0">
              <a:buFont typeface="Arial" panose="020B0604020202020204" pitchFamily="34" charset="0"/>
              <a:buNone/>
            </a:pPr>
            <a:endParaRPr lang="fr-FR" dirty="0"/>
          </a:p>
        </p:txBody>
      </p:sp>
      <p:sp>
        <p:nvSpPr>
          <p:cNvPr id="4" name="Slide Number Placeholder 3">
            <a:extLst>
              <a:ext uri="{FF2B5EF4-FFF2-40B4-BE49-F238E27FC236}">
                <a16:creationId xmlns:a16="http://schemas.microsoft.com/office/drawing/2014/main" id="{66B9AE18-EE2E-91F6-0822-46784734BC41}"/>
              </a:ext>
            </a:extLst>
          </p:cNvPr>
          <p:cNvSpPr>
            <a:spLocks noGrp="1"/>
          </p:cNvSpPr>
          <p:nvPr>
            <p:ph type="sldNum" sz="quarter" idx="5"/>
          </p:nvPr>
        </p:nvSpPr>
        <p:spPr/>
        <p:txBody>
          <a:bodyPr/>
          <a:lstStyle/>
          <a:p>
            <a:fld id="{4ACD105F-369F-D44F-9972-9B7892910278}" type="slidenum">
              <a:rPr lang="en-GB" smtClean="0"/>
              <a:t>24</a:t>
            </a:fld>
            <a:endParaRPr lang="en-GB"/>
          </a:p>
        </p:txBody>
      </p:sp>
    </p:spTree>
    <p:extLst>
      <p:ext uri="{BB962C8B-B14F-4D97-AF65-F5344CB8AC3E}">
        <p14:creationId xmlns:p14="http://schemas.microsoft.com/office/powerpoint/2010/main" val="159413409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5"/>
          </p:nvPr>
        </p:nvSpPr>
        <p:spPr/>
        <p:txBody>
          <a:bodyPr/>
          <a:lstStyle/>
          <a:p>
            <a:fld id="{4ACD105F-369F-D44F-9972-9B7892910278}" type="slidenum">
              <a:rPr lang="en-GB" smtClean="0"/>
              <a:t>25</a:t>
            </a:fld>
            <a:endParaRPr lang="en-GB"/>
          </a:p>
        </p:txBody>
      </p:sp>
    </p:spTree>
    <p:extLst>
      <p:ext uri="{BB962C8B-B14F-4D97-AF65-F5344CB8AC3E}">
        <p14:creationId xmlns:p14="http://schemas.microsoft.com/office/powerpoint/2010/main" val="369568714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FR" dirty="0"/>
          </a:p>
        </p:txBody>
      </p:sp>
      <p:sp>
        <p:nvSpPr>
          <p:cNvPr id="4" name="Slide Number Placeholder 3"/>
          <p:cNvSpPr>
            <a:spLocks noGrp="1"/>
          </p:cNvSpPr>
          <p:nvPr>
            <p:ph type="sldNum" sz="quarter" idx="5"/>
          </p:nvPr>
        </p:nvSpPr>
        <p:spPr/>
        <p:txBody>
          <a:bodyPr/>
          <a:lstStyle/>
          <a:p>
            <a:fld id="{4ACD105F-369F-D44F-9972-9B7892910278}" type="slidenum">
              <a:rPr lang="en-GB" smtClean="0"/>
              <a:t>26</a:t>
            </a:fld>
            <a:endParaRPr lang="en-GB"/>
          </a:p>
        </p:txBody>
      </p:sp>
    </p:spTree>
    <p:extLst>
      <p:ext uri="{BB962C8B-B14F-4D97-AF65-F5344CB8AC3E}">
        <p14:creationId xmlns:p14="http://schemas.microsoft.com/office/powerpoint/2010/main" val="270665259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FR" dirty="0"/>
          </a:p>
        </p:txBody>
      </p:sp>
      <p:sp>
        <p:nvSpPr>
          <p:cNvPr id="4" name="Slide Number Placeholder 3"/>
          <p:cNvSpPr>
            <a:spLocks noGrp="1"/>
          </p:cNvSpPr>
          <p:nvPr>
            <p:ph type="sldNum" sz="quarter" idx="5"/>
          </p:nvPr>
        </p:nvSpPr>
        <p:spPr/>
        <p:txBody>
          <a:bodyPr/>
          <a:lstStyle/>
          <a:p>
            <a:fld id="{4ACD105F-369F-D44F-9972-9B7892910278}" type="slidenum">
              <a:rPr lang="en-GB" smtClean="0"/>
              <a:t>27</a:t>
            </a:fld>
            <a:endParaRPr lang="en-GB"/>
          </a:p>
        </p:txBody>
      </p:sp>
    </p:spTree>
    <p:extLst>
      <p:ext uri="{BB962C8B-B14F-4D97-AF65-F5344CB8AC3E}">
        <p14:creationId xmlns:p14="http://schemas.microsoft.com/office/powerpoint/2010/main" val="127973798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FR" dirty="0"/>
          </a:p>
        </p:txBody>
      </p:sp>
      <p:sp>
        <p:nvSpPr>
          <p:cNvPr id="4" name="Slide Number Placeholder 3"/>
          <p:cNvSpPr>
            <a:spLocks noGrp="1"/>
          </p:cNvSpPr>
          <p:nvPr>
            <p:ph type="sldNum" sz="quarter" idx="5"/>
          </p:nvPr>
        </p:nvSpPr>
        <p:spPr/>
        <p:txBody>
          <a:bodyPr/>
          <a:lstStyle/>
          <a:p>
            <a:fld id="{4ACD105F-369F-D44F-9972-9B7892910278}" type="slidenum">
              <a:rPr lang="en-GB" smtClean="0"/>
              <a:t>32</a:t>
            </a:fld>
            <a:endParaRPr lang="en-GB"/>
          </a:p>
        </p:txBody>
      </p:sp>
    </p:spTree>
    <p:extLst>
      <p:ext uri="{BB962C8B-B14F-4D97-AF65-F5344CB8AC3E}">
        <p14:creationId xmlns:p14="http://schemas.microsoft.com/office/powerpoint/2010/main" val="308278302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FR" dirty="0"/>
          </a:p>
        </p:txBody>
      </p:sp>
      <p:sp>
        <p:nvSpPr>
          <p:cNvPr id="4" name="Slide Number Placeholder 3"/>
          <p:cNvSpPr>
            <a:spLocks noGrp="1"/>
          </p:cNvSpPr>
          <p:nvPr>
            <p:ph type="sldNum" sz="quarter" idx="5"/>
          </p:nvPr>
        </p:nvSpPr>
        <p:spPr/>
        <p:txBody>
          <a:bodyPr/>
          <a:lstStyle/>
          <a:p>
            <a:fld id="{4ACD105F-369F-D44F-9972-9B7892910278}" type="slidenum">
              <a:rPr lang="en-GB" smtClean="0"/>
              <a:t>33</a:t>
            </a:fld>
            <a:endParaRPr lang="en-GB"/>
          </a:p>
        </p:txBody>
      </p:sp>
    </p:spTree>
    <p:extLst>
      <p:ext uri="{BB962C8B-B14F-4D97-AF65-F5344CB8AC3E}">
        <p14:creationId xmlns:p14="http://schemas.microsoft.com/office/powerpoint/2010/main" val="279540860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FR" dirty="0"/>
          </a:p>
        </p:txBody>
      </p:sp>
      <p:sp>
        <p:nvSpPr>
          <p:cNvPr id="4" name="Slide Number Placeholder 3"/>
          <p:cNvSpPr>
            <a:spLocks noGrp="1"/>
          </p:cNvSpPr>
          <p:nvPr>
            <p:ph type="sldNum" sz="quarter" idx="5"/>
          </p:nvPr>
        </p:nvSpPr>
        <p:spPr/>
        <p:txBody>
          <a:bodyPr/>
          <a:lstStyle/>
          <a:p>
            <a:fld id="{4ACD105F-369F-D44F-9972-9B7892910278}" type="slidenum">
              <a:rPr lang="en-GB" smtClean="0"/>
              <a:t>34</a:t>
            </a:fld>
            <a:endParaRPr lang="en-GB"/>
          </a:p>
        </p:txBody>
      </p:sp>
    </p:spTree>
    <p:extLst>
      <p:ext uri="{BB962C8B-B14F-4D97-AF65-F5344CB8AC3E}">
        <p14:creationId xmlns:p14="http://schemas.microsoft.com/office/powerpoint/2010/main" val="240009432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FR" dirty="0"/>
          </a:p>
        </p:txBody>
      </p:sp>
      <p:sp>
        <p:nvSpPr>
          <p:cNvPr id="4" name="Slide Number Placeholder 3"/>
          <p:cNvSpPr>
            <a:spLocks noGrp="1"/>
          </p:cNvSpPr>
          <p:nvPr>
            <p:ph type="sldNum" sz="quarter" idx="5"/>
          </p:nvPr>
        </p:nvSpPr>
        <p:spPr/>
        <p:txBody>
          <a:bodyPr/>
          <a:lstStyle/>
          <a:p>
            <a:fld id="{4ACD105F-369F-D44F-9972-9B7892910278}" type="slidenum">
              <a:rPr lang="en-GB" smtClean="0"/>
              <a:t>36</a:t>
            </a:fld>
            <a:endParaRPr lang="en-GB"/>
          </a:p>
        </p:txBody>
      </p:sp>
    </p:spTree>
    <p:extLst>
      <p:ext uri="{BB962C8B-B14F-4D97-AF65-F5344CB8AC3E}">
        <p14:creationId xmlns:p14="http://schemas.microsoft.com/office/powerpoint/2010/main" val="39338818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4C0B10-705A-4700-9BEA-4E8A0D2B7DB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DD06F52-13C3-85EB-23B3-983732A9333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CFC3E7A-D962-35E3-0D38-32184860CB59}"/>
              </a:ext>
            </a:extLst>
          </p:cNvPr>
          <p:cNvSpPr>
            <a:spLocks noGrp="1"/>
          </p:cNvSpPr>
          <p:nvPr>
            <p:ph type="body" idx="1"/>
          </p:nvPr>
        </p:nvSpPr>
        <p:spPr/>
        <p:txBody>
          <a:bodyPr/>
          <a:lstStyle/>
          <a:p>
            <a:endParaRPr lang="en-FR" dirty="0"/>
          </a:p>
        </p:txBody>
      </p:sp>
      <p:sp>
        <p:nvSpPr>
          <p:cNvPr id="4" name="Slide Number Placeholder 3">
            <a:extLst>
              <a:ext uri="{FF2B5EF4-FFF2-40B4-BE49-F238E27FC236}">
                <a16:creationId xmlns:a16="http://schemas.microsoft.com/office/drawing/2014/main" id="{96091FAB-7B26-6F18-9AAF-A487A537E3B0}"/>
              </a:ext>
            </a:extLst>
          </p:cNvPr>
          <p:cNvSpPr>
            <a:spLocks noGrp="1"/>
          </p:cNvSpPr>
          <p:nvPr>
            <p:ph type="sldNum" sz="quarter" idx="5"/>
          </p:nvPr>
        </p:nvSpPr>
        <p:spPr/>
        <p:txBody>
          <a:bodyPr/>
          <a:lstStyle/>
          <a:p>
            <a:fld id="{4ACD105F-369F-D44F-9972-9B7892910278}" type="slidenum">
              <a:rPr lang="en-GB" smtClean="0"/>
              <a:t>5</a:t>
            </a:fld>
            <a:endParaRPr lang="en-GB"/>
          </a:p>
        </p:txBody>
      </p:sp>
    </p:spTree>
    <p:extLst>
      <p:ext uri="{BB962C8B-B14F-4D97-AF65-F5344CB8AC3E}">
        <p14:creationId xmlns:p14="http://schemas.microsoft.com/office/powerpoint/2010/main" val="71965778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FR" dirty="0"/>
          </a:p>
        </p:txBody>
      </p:sp>
      <p:sp>
        <p:nvSpPr>
          <p:cNvPr id="4" name="Slide Number Placeholder 3"/>
          <p:cNvSpPr>
            <a:spLocks noGrp="1"/>
          </p:cNvSpPr>
          <p:nvPr>
            <p:ph type="sldNum" sz="quarter" idx="5"/>
          </p:nvPr>
        </p:nvSpPr>
        <p:spPr/>
        <p:txBody>
          <a:bodyPr/>
          <a:lstStyle/>
          <a:p>
            <a:fld id="{4ACD105F-369F-D44F-9972-9B7892910278}" type="slidenum">
              <a:rPr lang="en-GB" smtClean="0"/>
              <a:t>37</a:t>
            </a:fld>
            <a:endParaRPr lang="en-GB"/>
          </a:p>
        </p:txBody>
      </p:sp>
    </p:spTree>
    <p:extLst>
      <p:ext uri="{BB962C8B-B14F-4D97-AF65-F5344CB8AC3E}">
        <p14:creationId xmlns:p14="http://schemas.microsoft.com/office/powerpoint/2010/main" val="242444357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5"/>
          </p:nvPr>
        </p:nvSpPr>
        <p:spPr/>
        <p:txBody>
          <a:bodyPr/>
          <a:lstStyle/>
          <a:p>
            <a:fld id="{4ACD105F-369F-D44F-9972-9B7892910278}" type="slidenum">
              <a:rPr lang="en-GB" smtClean="0"/>
              <a:t>38</a:t>
            </a:fld>
            <a:endParaRPr lang="en-GB"/>
          </a:p>
        </p:txBody>
      </p:sp>
    </p:spTree>
    <p:extLst>
      <p:ext uri="{BB962C8B-B14F-4D97-AF65-F5344CB8AC3E}">
        <p14:creationId xmlns:p14="http://schemas.microsoft.com/office/powerpoint/2010/main" val="283674715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5"/>
          </p:nvPr>
        </p:nvSpPr>
        <p:spPr/>
        <p:txBody>
          <a:bodyPr/>
          <a:lstStyle/>
          <a:p>
            <a:fld id="{4ACD105F-369F-D44F-9972-9B7892910278}" type="slidenum">
              <a:rPr lang="en-GB" smtClean="0"/>
              <a:t>39</a:t>
            </a:fld>
            <a:endParaRPr lang="en-GB"/>
          </a:p>
        </p:txBody>
      </p:sp>
    </p:spTree>
    <p:extLst>
      <p:ext uri="{BB962C8B-B14F-4D97-AF65-F5344CB8AC3E}">
        <p14:creationId xmlns:p14="http://schemas.microsoft.com/office/powerpoint/2010/main" val="343009878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7E79C8-4385-78D2-6854-D03E90E4135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04878D6-82A4-8C75-D061-0E7D2919134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3E7B84E-8E84-C210-CE2F-07C2AFAEF4C7}"/>
              </a:ext>
            </a:extLst>
          </p:cNvPr>
          <p:cNvSpPr>
            <a:spLocks noGrp="1"/>
          </p:cNvSpPr>
          <p:nvPr>
            <p:ph type="body" idx="1"/>
          </p:nvPr>
        </p:nvSpPr>
        <p:spPr/>
        <p:txBody>
          <a:bodyPr/>
          <a:lstStyle/>
          <a:p>
            <a:endParaRPr lang="fr-FR" dirty="0"/>
          </a:p>
        </p:txBody>
      </p:sp>
      <p:sp>
        <p:nvSpPr>
          <p:cNvPr id="4" name="Slide Number Placeholder 3">
            <a:extLst>
              <a:ext uri="{FF2B5EF4-FFF2-40B4-BE49-F238E27FC236}">
                <a16:creationId xmlns:a16="http://schemas.microsoft.com/office/drawing/2014/main" id="{0966D413-54DB-8E8F-D69A-50ADD3B985C3}"/>
              </a:ext>
            </a:extLst>
          </p:cNvPr>
          <p:cNvSpPr>
            <a:spLocks noGrp="1"/>
          </p:cNvSpPr>
          <p:nvPr>
            <p:ph type="sldNum" sz="quarter" idx="5"/>
          </p:nvPr>
        </p:nvSpPr>
        <p:spPr/>
        <p:txBody>
          <a:bodyPr/>
          <a:lstStyle/>
          <a:p>
            <a:fld id="{4ACD105F-369F-D44F-9972-9B7892910278}" type="slidenum">
              <a:rPr lang="en-GB" smtClean="0"/>
              <a:t>40</a:t>
            </a:fld>
            <a:endParaRPr lang="en-GB"/>
          </a:p>
        </p:txBody>
      </p:sp>
    </p:spTree>
    <p:extLst>
      <p:ext uri="{BB962C8B-B14F-4D97-AF65-F5344CB8AC3E}">
        <p14:creationId xmlns:p14="http://schemas.microsoft.com/office/powerpoint/2010/main" val="62714383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5"/>
          </p:nvPr>
        </p:nvSpPr>
        <p:spPr/>
        <p:txBody>
          <a:bodyPr/>
          <a:lstStyle/>
          <a:p>
            <a:fld id="{4ACD105F-369F-D44F-9972-9B7892910278}" type="slidenum">
              <a:rPr lang="en-GB" smtClean="0"/>
              <a:t>41</a:t>
            </a:fld>
            <a:endParaRPr lang="en-GB"/>
          </a:p>
        </p:txBody>
      </p:sp>
    </p:spTree>
    <p:extLst>
      <p:ext uri="{BB962C8B-B14F-4D97-AF65-F5344CB8AC3E}">
        <p14:creationId xmlns:p14="http://schemas.microsoft.com/office/powerpoint/2010/main" val="14466685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5"/>
          </p:nvPr>
        </p:nvSpPr>
        <p:spPr/>
        <p:txBody>
          <a:bodyPr/>
          <a:lstStyle/>
          <a:p>
            <a:fld id="{4ACD105F-369F-D44F-9972-9B7892910278}" type="slidenum">
              <a:rPr lang="en-GB" smtClean="0"/>
              <a:t>42</a:t>
            </a:fld>
            <a:endParaRPr lang="en-GB"/>
          </a:p>
        </p:txBody>
      </p:sp>
    </p:spTree>
    <p:extLst>
      <p:ext uri="{BB962C8B-B14F-4D97-AF65-F5344CB8AC3E}">
        <p14:creationId xmlns:p14="http://schemas.microsoft.com/office/powerpoint/2010/main" val="8527798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5"/>
          </p:nvPr>
        </p:nvSpPr>
        <p:spPr/>
        <p:txBody>
          <a:bodyPr/>
          <a:lstStyle/>
          <a:p>
            <a:fld id="{4ACD105F-369F-D44F-9972-9B7892910278}" type="slidenum">
              <a:rPr lang="en-GB" smtClean="0"/>
              <a:t>6</a:t>
            </a:fld>
            <a:endParaRPr lang="en-GB"/>
          </a:p>
        </p:txBody>
      </p:sp>
    </p:spTree>
    <p:extLst>
      <p:ext uri="{BB962C8B-B14F-4D97-AF65-F5344CB8AC3E}">
        <p14:creationId xmlns:p14="http://schemas.microsoft.com/office/powerpoint/2010/main" val="20728817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5"/>
          </p:nvPr>
        </p:nvSpPr>
        <p:spPr/>
        <p:txBody>
          <a:bodyPr/>
          <a:lstStyle/>
          <a:p>
            <a:fld id="{4ACD105F-369F-D44F-9972-9B7892910278}" type="slidenum">
              <a:rPr lang="en-GB" smtClean="0"/>
              <a:t>7</a:t>
            </a:fld>
            <a:endParaRPr lang="en-GB"/>
          </a:p>
        </p:txBody>
      </p:sp>
    </p:spTree>
    <p:extLst>
      <p:ext uri="{BB962C8B-B14F-4D97-AF65-F5344CB8AC3E}">
        <p14:creationId xmlns:p14="http://schemas.microsoft.com/office/powerpoint/2010/main" val="36410384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5"/>
          </p:nvPr>
        </p:nvSpPr>
        <p:spPr/>
        <p:txBody>
          <a:bodyPr/>
          <a:lstStyle/>
          <a:p>
            <a:fld id="{4ACD105F-369F-D44F-9972-9B7892910278}" type="slidenum">
              <a:rPr lang="en-GB" smtClean="0"/>
              <a:t>8</a:t>
            </a:fld>
            <a:endParaRPr lang="en-GB"/>
          </a:p>
        </p:txBody>
      </p:sp>
    </p:spTree>
    <p:extLst>
      <p:ext uri="{BB962C8B-B14F-4D97-AF65-F5344CB8AC3E}">
        <p14:creationId xmlns:p14="http://schemas.microsoft.com/office/powerpoint/2010/main" val="42772639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FR" dirty="0"/>
          </a:p>
        </p:txBody>
      </p:sp>
      <p:sp>
        <p:nvSpPr>
          <p:cNvPr id="4" name="Slide Number Placeholder 3"/>
          <p:cNvSpPr>
            <a:spLocks noGrp="1"/>
          </p:cNvSpPr>
          <p:nvPr>
            <p:ph type="sldNum" sz="quarter" idx="5"/>
          </p:nvPr>
        </p:nvSpPr>
        <p:spPr/>
        <p:txBody>
          <a:bodyPr/>
          <a:lstStyle/>
          <a:p>
            <a:fld id="{4ACD105F-369F-D44F-9972-9B7892910278}" type="slidenum">
              <a:rPr lang="en-GB" smtClean="0"/>
              <a:t>9</a:t>
            </a:fld>
            <a:endParaRPr lang="en-GB"/>
          </a:p>
        </p:txBody>
      </p:sp>
    </p:spTree>
    <p:extLst>
      <p:ext uri="{BB962C8B-B14F-4D97-AF65-F5344CB8AC3E}">
        <p14:creationId xmlns:p14="http://schemas.microsoft.com/office/powerpoint/2010/main" val="22685656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5"/>
          </p:nvPr>
        </p:nvSpPr>
        <p:spPr/>
        <p:txBody>
          <a:bodyPr/>
          <a:lstStyle/>
          <a:p>
            <a:fld id="{4ACD105F-369F-D44F-9972-9B7892910278}" type="slidenum">
              <a:rPr lang="en-GB" smtClean="0"/>
              <a:t>10</a:t>
            </a:fld>
            <a:endParaRPr lang="en-GB"/>
          </a:p>
        </p:txBody>
      </p:sp>
    </p:spTree>
    <p:extLst>
      <p:ext uri="{BB962C8B-B14F-4D97-AF65-F5344CB8AC3E}">
        <p14:creationId xmlns:p14="http://schemas.microsoft.com/office/powerpoint/2010/main" val="35445304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5"/>
          </p:nvPr>
        </p:nvSpPr>
        <p:spPr/>
        <p:txBody>
          <a:bodyPr/>
          <a:lstStyle/>
          <a:p>
            <a:fld id="{4ACD105F-369F-D44F-9972-9B7892910278}" type="slidenum">
              <a:rPr lang="en-GB" smtClean="0"/>
              <a:t>11</a:t>
            </a:fld>
            <a:endParaRPr lang="en-GB"/>
          </a:p>
        </p:txBody>
      </p:sp>
    </p:spTree>
    <p:extLst>
      <p:ext uri="{BB962C8B-B14F-4D97-AF65-F5344CB8AC3E}">
        <p14:creationId xmlns:p14="http://schemas.microsoft.com/office/powerpoint/2010/main" val="11117607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fr-FR"/>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Click to edit Master subtitle style</a:t>
            </a:r>
            <a:endParaRPr lang="en-GB"/>
          </a:p>
        </p:txBody>
      </p:sp>
      <p:sp>
        <p:nvSpPr>
          <p:cNvPr id="4" name="Date Placeholder 3"/>
          <p:cNvSpPr>
            <a:spLocks noGrp="1"/>
          </p:cNvSpPr>
          <p:nvPr>
            <p:ph type="dt" sz="half" idx="10"/>
          </p:nvPr>
        </p:nvSpPr>
        <p:spPr/>
        <p:txBody>
          <a:bodyPr/>
          <a:lstStyle/>
          <a:p>
            <a:fld id="{A69DDFA0-BAA0-F848-B162-5AB04C9C4030}" type="datetimeFigureOut">
              <a:rPr lang="en-US" smtClean="0"/>
              <a:t>5/1/26</a:t>
            </a:fld>
            <a:endParaRPr lang="en-GB"/>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a:p>
        </p:txBody>
      </p:sp>
      <p:sp>
        <p:nvSpPr>
          <p:cNvPr id="6" name="Slide Number Placeholder 5"/>
          <p:cNvSpPr>
            <a:spLocks noGrp="1"/>
          </p:cNvSpPr>
          <p:nvPr>
            <p:ph type="sldNum" sz="quarter" idx="12"/>
          </p:nvPr>
        </p:nvSpPr>
        <p:spPr/>
        <p:txBody>
          <a:bodyPr/>
          <a:lstStyle/>
          <a:p>
            <a:fld id="{4D2E9627-573F-ED45-8744-BE48B1FACAE7}" type="slidenum">
              <a:rPr lang="en-GB" smtClean="0"/>
              <a:t>‹#›</a:t>
            </a:fld>
            <a:endParaRPr lang="en-GB"/>
          </a:p>
        </p:txBody>
      </p:sp>
    </p:spTree>
    <p:extLst>
      <p:ext uri="{BB962C8B-B14F-4D97-AF65-F5344CB8AC3E}">
        <p14:creationId xmlns:p14="http://schemas.microsoft.com/office/powerpoint/2010/main" val="31459168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fr-FR"/>
              <a:t>Click to edit Master text styles</a:t>
            </a:r>
          </a:p>
          <a:p>
            <a:pPr lvl="1"/>
            <a:r>
              <a:rPr lang="fr-FR"/>
              <a:t>Second level</a:t>
            </a:r>
          </a:p>
          <a:p>
            <a:pPr lvl="2"/>
            <a:r>
              <a:rPr lang="fr-FR"/>
              <a:t>Third level</a:t>
            </a:r>
          </a:p>
          <a:p>
            <a:pPr lvl="3"/>
            <a:r>
              <a:rPr lang="fr-FR"/>
              <a:t>Fourth level</a:t>
            </a:r>
          </a:p>
          <a:p>
            <a:pPr lvl="4"/>
            <a:r>
              <a:rPr lang="fr-FR"/>
              <a:t>Fifth level</a:t>
            </a:r>
            <a:endParaRPr lang="en-GB"/>
          </a:p>
        </p:txBody>
      </p:sp>
      <p:sp>
        <p:nvSpPr>
          <p:cNvPr id="4" name="Date Placeholder 3"/>
          <p:cNvSpPr>
            <a:spLocks noGrp="1"/>
          </p:cNvSpPr>
          <p:nvPr>
            <p:ph type="dt" sz="half" idx="10"/>
          </p:nvPr>
        </p:nvSpPr>
        <p:spPr/>
        <p:txBody>
          <a:bodyPr/>
          <a:lstStyle/>
          <a:p>
            <a:fld id="{A69DDFA0-BAA0-F848-B162-5AB04C9C4030}" type="datetimeFigureOut">
              <a:rPr lang="en-US" smtClean="0"/>
              <a:t>5/1/26</a:t>
            </a:fld>
            <a:endParaRPr lang="en-GB"/>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a:p>
        </p:txBody>
      </p:sp>
      <p:sp>
        <p:nvSpPr>
          <p:cNvPr id="6" name="Slide Number Placeholder 5"/>
          <p:cNvSpPr>
            <a:spLocks noGrp="1"/>
          </p:cNvSpPr>
          <p:nvPr>
            <p:ph type="sldNum" sz="quarter" idx="12"/>
          </p:nvPr>
        </p:nvSpPr>
        <p:spPr/>
        <p:txBody>
          <a:bodyPr/>
          <a:lstStyle/>
          <a:p>
            <a:fld id="{4D2E9627-573F-ED45-8744-BE48B1FACAE7}" type="slidenum">
              <a:rPr lang="en-GB" smtClean="0"/>
              <a:t>‹#›</a:t>
            </a:fld>
            <a:endParaRPr lang="en-GB"/>
          </a:p>
        </p:txBody>
      </p:sp>
    </p:spTree>
    <p:extLst>
      <p:ext uri="{BB962C8B-B14F-4D97-AF65-F5344CB8AC3E}">
        <p14:creationId xmlns:p14="http://schemas.microsoft.com/office/powerpoint/2010/main" val="18822541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fr-FR"/>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fr-FR"/>
              <a:t>Click to edit Master text styles</a:t>
            </a:r>
          </a:p>
          <a:p>
            <a:pPr lvl="1"/>
            <a:r>
              <a:rPr lang="fr-FR"/>
              <a:t>Second level</a:t>
            </a:r>
          </a:p>
          <a:p>
            <a:pPr lvl="2"/>
            <a:r>
              <a:rPr lang="fr-FR"/>
              <a:t>Third level</a:t>
            </a:r>
          </a:p>
          <a:p>
            <a:pPr lvl="3"/>
            <a:r>
              <a:rPr lang="fr-FR"/>
              <a:t>Fourth level</a:t>
            </a:r>
          </a:p>
          <a:p>
            <a:pPr lvl="4"/>
            <a:r>
              <a:rPr lang="fr-FR"/>
              <a:t>Fifth level</a:t>
            </a:r>
            <a:endParaRPr lang="en-GB"/>
          </a:p>
        </p:txBody>
      </p:sp>
      <p:sp>
        <p:nvSpPr>
          <p:cNvPr id="4" name="Date Placeholder 3"/>
          <p:cNvSpPr>
            <a:spLocks noGrp="1"/>
          </p:cNvSpPr>
          <p:nvPr>
            <p:ph type="dt" sz="half" idx="10"/>
          </p:nvPr>
        </p:nvSpPr>
        <p:spPr/>
        <p:txBody>
          <a:bodyPr/>
          <a:lstStyle/>
          <a:p>
            <a:fld id="{A69DDFA0-BAA0-F848-B162-5AB04C9C4030}" type="datetimeFigureOut">
              <a:rPr lang="en-US" smtClean="0"/>
              <a:t>5/1/26</a:t>
            </a:fld>
            <a:endParaRPr lang="en-GB"/>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a:p>
        </p:txBody>
      </p:sp>
      <p:sp>
        <p:nvSpPr>
          <p:cNvPr id="6" name="Slide Number Placeholder 5"/>
          <p:cNvSpPr>
            <a:spLocks noGrp="1"/>
          </p:cNvSpPr>
          <p:nvPr>
            <p:ph type="sldNum" sz="quarter" idx="12"/>
          </p:nvPr>
        </p:nvSpPr>
        <p:spPr/>
        <p:txBody>
          <a:bodyPr/>
          <a:lstStyle/>
          <a:p>
            <a:fld id="{4D2E9627-573F-ED45-8744-BE48B1FACAE7}" type="slidenum">
              <a:rPr lang="en-GB" smtClean="0"/>
              <a:t>‹#›</a:t>
            </a:fld>
            <a:endParaRPr lang="en-GB"/>
          </a:p>
        </p:txBody>
      </p:sp>
    </p:spTree>
    <p:extLst>
      <p:ext uri="{BB962C8B-B14F-4D97-AF65-F5344CB8AC3E}">
        <p14:creationId xmlns:p14="http://schemas.microsoft.com/office/powerpoint/2010/main" val="15248503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Click to edit Master title style</a:t>
            </a:r>
            <a:endParaRPr lang="en-GB"/>
          </a:p>
        </p:txBody>
      </p:sp>
      <p:sp>
        <p:nvSpPr>
          <p:cNvPr id="3" name="Content Placeholder 2"/>
          <p:cNvSpPr>
            <a:spLocks noGrp="1"/>
          </p:cNvSpPr>
          <p:nvPr>
            <p:ph idx="1"/>
          </p:nvPr>
        </p:nvSpPr>
        <p:spPr>
          <a:xfrm>
            <a:off x="457200" y="1624012"/>
            <a:ext cx="8229600" cy="4525963"/>
          </a:xfrm>
        </p:spPr>
        <p:txBody>
          <a:bodyPr/>
          <a:lstStyle/>
          <a:p>
            <a:pPr lvl="0"/>
            <a:r>
              <a:rPr lang="fr-FR"/>
              <a:t>Click to edit Master text styles</a:t>
            </a:r>
          </a:p>
          <a:p>
            <a:pPr lvl="1"/>
            <a:r>
              <a:rPr lang="fr-FR"/>
              <a:t>Second level</a:t>
            </a:r>
          </a:p>
          <a:p>
            <a:pPr lvl="2"/>
            <a:r>
              <a:rPr lang="fr-FR"/>
              <a:t>Third level</a:t>
            </a:r>
          </a:p>
          <a:p>
            <a:pPr lvl="3"/>
            <a:r>
              <a:rPr lang="fr-FR"/>
              <a:t>Fourth level</a:t>
            </a:r>
          </a:p>
          <a:p>
            <a:pPr lvl="4"/>
            <a:r>
              <a:rPr lang="fr-FR"/>
              <a:t>Fifth level</a:t>
            </a:r>
            <a:endParaRPr lang="en-GB"/>
          </a:p>
        </p:txBody>
      </p:sp>
      <p:sp>
        <p:nvSpPr>
          <p:cNvPr id="4" name="Date Placeholder 3"/>
          <p:cNvSpPr>
            <a:spLocks noGrp="1"/>
          </p:cNvSpPr>
          <p:nvPr>
            <p:ph type="dt" sz="half" idx="10"/>
          </p:nvPr>
        </p:nvSpPr>
        <p:spPr/>
        <p:txBody>
          <a:bodyPr/>
          <a:lstStyle/>
          <a:p>
            <a:fld id="{A69DDFA0-BAA0-F848-B162-5AB04C9C4030}" type="datetimeFigureOut">
              <a:rPr lang="en-US" smtClean="0"/>
              <a:t>5/1/26</a:t>
            </a:fld>
            <a:endParaRPr lang="en-GB"/>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a:p>
        </p:txBody>
      </p:sp>
      <p:sp>
        <p:nvSpPr>
          <p:cNvPr id="6" name="Slide Number Placeholder 5"/>
          <p:cNvSpPr>
            <a:spLocks noGrp="1"/>
          </p:cNvSpPr>
          <p:nvPr>
            <p:ph type="sldNum" sz="quarter" idx="12"/>
          </p:nvPr>
        </p:nvSpPr>
        <p:spPr/>
        <p:txBody>
          <a:bodyPr/>
          <a:lstStyle/>
          <a:p>
            <a:fld id="{4D2E9627-573F-ED45-8744-BE48B1FACAE7}" type="slidenum">
              <a:rPr lang="en-GB" smtClean="0"/>
              <a:t>‹#›</a:t>
            </a:fld>
            <a:endParaRPr lang="en-GB"/>
          </a:p>
        </p:txBody>
      </p:sp>
    </p:spTree>
    <p:extLst>
      <p:ext uri="{BB962C8B-B14F-4D97-AF65-F5344CB8AC3E}">
        <p14:creationId xmlns:p14="http://schemas.microsoft.com/office/powerpoint/2010/main" val="42652803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fr-FR"/>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Click to edit Master text styles</a:t>
            </a:r>
          </a:p>
        </p:txBody>
      </p:sp>
      <p:sp>
        <p:nvSpPr>
          <p:cNvPr id="4" name="Date Placeholder 3"/>
          <p:cNvSpPr>
            <a:spLocks noGrp="1"/>
          </p:cNvSpPr>
          <p:nvPr>
            <p:ph type="dt" sz="half" idx="10"/>
          </p:nvPr>
        </p:nvSpPr>
        <p:spPr/>
        <p:txBody>
          <a:bodyPr/>
          <a:lstStyle/>
          <a:p>
            <a:fld id="{A69DDFA0-BAA0-F848-B162-5AB04C9C4030}" type="datetimeFigureOut">
              <a:rPr lang="en-US" smtClean="0"/>
              <a:t>5/1/26</a:t>
            </a:fld>
            <a:endParaRPr lang="en-GB"/>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a:p>
        </p:txBody>
      </p:sp>
      <p:sp>
        <p:nvSpPr>
          <p:cNvPr id="6" name="Slide Number Placeholder 5"/>
          <p:cNvSpPr>
            <a:spLocks noGrp="1"/>
          </p:cNvSpPr>
          <p:nvPr>
            <p:ph type="sldNum" sz="quarter" idx="12"/>
          </p:nvPr>
        </p:nvSpPr>
        <p:spPr/>
        <p:txBody>
          <a:bodyPr/>
          <a:lstStyle/>
          <a:p>
            <a:fld id="{4D2E9627-573F-ED45-8744-BE48B1FACAE7}" type="slidenum">
              <a:rPr lang="en-GB" smtClean="0"/>
              <a:t>‹#›</a:t>
            </a:fld>
            <a:endParaRPr lang="en-GB"/>
          </a:p>
        </p:txBody>
      </p:sp>
    </p:spTree>
    <p:extLst>
      <p:ext uri="{BB962C8B-B14F-4D97-AF65-F5344CB8AC3E}">
        <p14:creationId xmlns:p14="http://schemas.microsoft.com/office/powerpoint/2010/main" val="36433820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Click to edit Master text styles</a:t>
            </a:r>
          </a:p>
          <a:p>
            <a:pPr lvl="1"/>
            <a:r>
              <a:rPr lang="fr-FR"/>
              <a:t>Second level</a:t>
            </a:r>
          </a:p>
          <a:p>
            <a:pPr lvl="2"/>
            <a:r>
              <a:rPr lang="fr-FR"/>
              <a:t>Third level</a:t>
            </a:r>
          </a:p>
          <a:p>
            <a:pPr lvl="3"/>
            <a:r>
              <a:rPr lang="fr-FR"/>
              <a:t>Fourth level</a:t>
            </a:r>
          </a:p>
          <a:p>
            <a:pPr lvl="4"/>
            <a:r>
              <a:rPr lang="fr-FR"/>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Click to edit Master text styles</a:t>
            </a:r>
          </a:p>
          <a:p>
            <a:pPr lvl="1"/>
            <a:r>
              <a:rPr lang="fr-FR"/>
              <a:t>Second level</a:t>
            </a:r>
          </a:p>
          <a:p>
            <a:pPr lvl="2"/>
            <a:r>
              <a:rPr lang="fr-FR"/>
              <a:t>Third level</a:t>
            </a:r>
          </a:p>
          <a:p>
            <a:pPr lvl="3"/>
            <a:r>
              <a:rPr lang="fr-FR"/>
              <a:t>Fourth level</a:t>
            </a:r>
          </a:p>
          <a:p>
            <a:pPr lvl="4"/>
            <a:r>
              <a:rPr lang="fr-FR"/>
              <a:t>Fifth level</a:t>
            </a:r>
            <a:endParaRPr lang="en-GB"/>
          </a:p>
        </p:txBody>
      </p:sp>
      <p:sp>
        <p:nvSpPr>
          <p:cNvPr id="5" name="Date Placeholder 4"/>
          <p:cNvSpPr>
            <a:spLocks noGrp="1"/>
          </p:cNvSpPr>
          <p:nvPr>
            <p:ph type="dt" sz="half" idx="10"/>
          </p:nvPr>
        </p:nvSpPr>
        <p:spPr/>
        <p:txBody>
          <a:bodyPr/>
          <a:lstStyle/>
          <a:p>
            <a:fld id="{A69DDFA0-BAA0-F848-B162-5AB04C9C4030}" type="datetimeFigureOut">
              <a:rPr lang="en-US" smtClean="0"/>
              <a:t>5/1/26</a:t>
            </a:fld>
            <a:endParaRPr lang="en-GB"/>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GB"/>
          </a:p>
        </p:txBody>
      </p:sp>
      <p:sp>
        <p:nvSpPr>
          <p:cNvPr id="7" name="Slide Number Placeholder 6"/>
          <p:cNvSpPr>
            <a:spLocks noGrp="1"/>
          </p:cNvSpPr>
          <p:nvPr>
            <p:ph type="sldNum" sz="quarter" idx="12"/>
          </p:nvPr>
        </p:nvSpPr>
        <p:spPr/>
        <p:txBody>
          <a:bodyPr/>
          <a:lstStyle/>
          <a:p>
            <a:fld id="{4D2E9627-573F-ED45-8744-BE48B1FACAE7}" type="slidenum">
              <a:rPr lang="en-GB" smtClean="0"/>
              <a:t>‹#›</a:t>
            </a:fld>
            <a:endParaRPr lang="en-GB"/>
          </a:p>
        </p:txBody>
      </p:sp>
    </p:spTree>
    <p:extLst>
      <p:ext uri="{BB962C8B-B14F-4D97-AF65-F5344CB8AC3E}">
        <p14:creationId xmlns:p14="http://schemas.microsoft.com/office/powerpoint/2010/main" val="19738872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Click to edit Master text styles</a:t>
            </a:r>
          </a:p>
          <a:p>
            <a:pPr lvl="1"/>
            <a:r>
              <a:rPr lang="fr-FR"/>
              <a:t>Second level</a:t>
            </a:r>
          </a:p>
          <a:p>
            <a:pPr lvl="2"/>
            <a:r>
              <a:rPr lang="fr-FR"/>
              <a:t>Third level</a:t>
            </a:r>
          </a:p>
          <a:p>
            <a:pPr lvl="3"/>
            <a:r>
              <a:rPr lang="fr-FR"/>
              <a:t>Fourth level</a:t>
            </a:r>
          </a:p>
          <a:p>
            <a:pPr lvl="4"/>
            <a:r>
              <a:rPr lang="fr-FR"/>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Click to edit Master text styles</a:t>
            </a:r>
          </a:p>
          <a:p>
            <a:pPr lvl="1"/>
            <a:r>
              <a:rPr lang="fr-FR"/>
              <a:t>Second level</a:t>
            </a:r>
          </a:p>
          <a:p>
            <a:pPr lvl="2"/>
            <a:r>
              <a:rPr lang="fr-FR"/>
              <a:t>Third level</a:t>
            </a:r>
          </a:p>
          <a:p>
            <a:pPr lvl="3"/>
            <a:r>
              <a:rPr lang="fr-FR"/>
              <a:t>Fourth level</a:t>
            </a:r>
          </a:p>
          <a:p>
            <a:pPr lvl="4"/>
            <a:r>
              <a:rPr lang="fr-FR"/>
              <a:t>Fifth level</a:t>
            </a:r>
            <a:endParaRPr lang="en-GB"/>
          </a:p>
        </p:txBody>
      </p:sp>
      <p:sp>
        <p:nvSpPr>
          <p:cNvPr id="7" name="Date Placeholder 6"/>
          <p:cNvSpPr>
            <a:spLocks noGrp="1"/>
          </p:cNvSpPr>
          <p:nvPr>
            <p:ph type="dt" sz="half" idx="10"/>
          </p:nvPr>
        </p:nvSpPr>
        <p:spPr/>
        <p:txBody>
          <a:bodyPr/>
          <a:lstStyle/>
          <a:p>
            <a:fld id="{A69DDFA0-BAA0-F848-B162-5AB04C9C4030}" type="datetimeFigureOut">
              <a:rPr lang="en-US" smtClean="0"/>
              <a:t>5/1/26</a:t>
            </a:fld>
            <a:endParaRPr lang="en-GB"/>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GB"/>
          </a:p>
        </p:txBody>
      </p:sp>
      <p:sp>
        <p:nvSpPr>
          <p:cNvPr id="9" name="Slide Number Placeholder 8"/>
          <p:cNvSpPr>
            <a:spLocks noGrp="1"/>
          </p:cNvSpPr>
          <p:nvPr>
            <p:ph type="sldNum" sz="quarter" idx="12"/>
          </p:nvPr>
        </p:nvSpPr>
        <p:spPr/>
        <p:txBody>
          <a:bodyPr/>
          <a:lstStyle/>
          <a:p>
            <a:fld id="{4D2E9627-573F-ED45-8744-BE48B1FACAE7}" type="slidenum">
              <a:rPr lang="en-GB" smtClean="0"/>
              <a:t>‹#›</a:t>
            </a:fld>
            <a:endParaRPr lang="en-GB"/>
          </a:p>
        </p:txBody>
      </p:sp>
    </p:spTree>
    <p:extLst>
      <p:ext uri="{BB962C8B-B14F-4D97-AF65-F5344CB8AC3E}">
        <p14:creationId xmlns:p14="http://schemas.microsoft.com/office/powerpoint/2010/main" val="11278450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Click to edit Master title style</a:t>
            </a:r>
            <a:endParaRPr lang="en-GB"/>
          </a:p>
        </p:txBody>
      </p:sp>
      <p:sp>
        <p:nvSpPr>
          <p:cNvPr id="3" name="Date Placeholder 2"/>
          <p:cNvSpPr>
            <a:spLocks noGrp="1"/>
          </p:cNvSpPr>
          <p:nvPr>
            <p:ph type="dt" sz="half" idx="10"/>
          </p:nvPr>
        </p:nvSpPr>
        <p:spPr/>
        <p:txBody>
          <a:bodyPr/>
          <a:lstStyle/>
          <a:p>
            <a:fld id="{A69DDFA0-BAA0-F848-B162-5AB04C9C4030}" type="datetimeFigureOut">
              <a:rPr lang="en-US" smtClean="0"/>
              <a:t>5/1/26</a:t>
            </a:fld>
            <a:endParaRPr lang="en-GB"/>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GB"/>
          </a:p>
        </p:txBody>
      </p:sp>
      <p:sp>
        <p:nvSpPr>
          <p:cNvPr id="5" name="Slide Number Placeholder 4"/>
          <p:cNvSpPr>
            <a:spLocks noGrp="1"/>
          </p:cNvSpPr>
          <p:nvPr>
            <p:ph type="sldNum" sz="quarter" idx="12"/>
          </p:nvPr>
        </p:nvSpPr>
        <p:spPr/>
        <p:txBody>
          <a:bodyPr/>
          <a:lstStyle/>
          <a:p>
            <a:fld id="{4D2E9627-573F-ED45-8744-BE48B1FACAE7}" type="slidenum">
              <a:rPr lang="en-GB" smtClean="0"/>
              <a:t>‹#›</a:t>
            </a:fld>
            <a:endParaRPr lang="en-GB"/>
          </a:p>
        </p:txBody>
      </p:sp>
    </p:spTree>
    <p:extLst>
      <p:ext uri="{BB962C8B-B14F-4D97-AF65-F5344CB8AC3E}">
        <p14:creationId xmlns:p14="http://schemas.microsoft.com/office/powerpoint/2010/main" val="4006712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9DDFA0-BAA0-F848-B162-5AB04C9C4030}" type="datetimeFigureOut">
              <a:rPr lang="en-US" smtClean="0"/>
              <a:t>5/1/26</a:t>
            </a:fld>
            <a:endParaRPr lang="en-GB"/>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GB"/>
          </a:p>
        </p:txBody>
      </p:sp>
      <p:sp>
        <p:nvSpPr>
          <p:cNvPr id="4" name="Slide Number Placeholder 3"/>
          <p:cNvSpPr>
            <a:spLocks noGrp="1"/>
          </p:cNvSpPr>
          <p:nvPr>
            <p:ph type="sldNum" sz="quarter" idx="12"/>
          </p:nvPr>
        </p:nvSpPr>
        <p:spPr/>
        <p:txBody>
          <a:bodyPr/>
          <a:lstStyle/>
          <a:p>
            <a:fld id="{4D2E9627-573F-ED45-8744-BE48B1FACAE7}" type="slidenum">
              <a:rPr lang="en-GB" smtClean="0"/>
              <a:t>‹#›</a:t>
            </a:fld>
            <a:endParaRPr lang="en-GB"/>
          </a:p>
        </p:txBody>
      </p:sp>
    </p:spTree>
    <p:extLst>
      <p:ext uri="{BB962C8B-B14F-4D97-AF65-F5344CB8AC3E}">
        <p14:creationId xmlns:p14="http://schemas.microsoft.com/office/powerpoint/2010/main" val="27923353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fr-FR"/>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Click to edit Master text styles</a:t>
            </a:r>
          </a:p>
          <a:p>
            <a:pPr lvl="1"/>
            <a:r>
              <a:rPr lang="fr-FR"/>
              <a:t>Second level</a:t>
            </a:r>
          </a:p>
          <a:p>
            <a:pPr lvl="2"/>
            <a:r>
              <a:rPr lang="fr-FR"/>
              <a:t>Third level</a:t>
            </a:r>
          </a:p>
          <a:p>
            <a:pPr lvl="3"/>
            <a:r>
              <a:rPr lang="fr-FR"/>
              <a:t>Fourth level</a:t>
            </a:r>
          </a:p>
          <a:p>
            <a:pPr lvl="4"/>
            <a:r>
              <a:rPr lang="fr-FR"/>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Click to edit Master text styles</a:t>
            </a:r>
          </a:p>
        </p:txBody>
      </p:sp>
      <p:sp>
        <p:nvSpPr>
          <p:cNvPr id="5" name="Date Placeholder 4"/>
          <p:cNvSpPr>
            <a:spLocks noGrp="1"/>
          </p:cNvSpPr>
          <p:nvPr>
            <p:ph type="dt" sz="half" idx="10"/>
          </p:nvPr>
        </p:nvSpPr>
        <p:spPr/>
        <p:txBody>
          <a:bodyPr/>
          <a:lstStyle/>
          <a:p>
            <a:fld id="{A69DDFA0-BAA0-F848-B162-5AB04C9C4030}" type="datetimeFigureOut">
              <a:rPr lang="en-US" smtClean="0"/>
              <a:t>5/1/26</a:t>
            </a:fld>
            <a:endParaRPr lang="en-GB"/>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GB"/>
          </a:p>
        </p:txBody>
      </p:sp>
      <p:sp>
        <p:nvSpPr>
          <p:cNvPr id="7" name="Slide Number Placeholder 6"/>
          <p:cNvSpPr>
            <a:spLocks noGrp="1"/>
          </p:cNvSpPr>
          <p:nvPr>
            <p:ph type="sldNum" sz="quarter" idx="12"/>
          </p:nvPr>
        </p:nvSpPr>
        <p:spPr/>
        <p:txBody>
          <a:bodyPr/>
          <a:lstStyle/>
          <a:p>
            <a:fld id="{4D2E9627-573F-ED45-8744-BE48B1FACAE7}" type="slidenum">
              <a:rPr lang="en-GB" smtClean="0"/>
              <a:t>‹#›</a:t>
            </a:fld>
            <a:endParaRPr lang="en-GB"/>
          </a:p>
        </p:txBody>
      </p:sp>
    </p:spTree>
    <p:extLst>
      <p:ext uri="{BB962C8B-B14F-4D97-AF65-F5344CB8AC3E}">
        <p14:creationId xmlns:p14="http://schemas.microsoft.com/office/powerpoint/2010/main" val="18394245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fr-FR"/>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Click to edit Master text styles</a:t>
            </a:r>
          </a:p>
        </p:txBody>
      </p:sp>
      <p:sp>
        <p:nvSpPr>
          <p:cNvPr id="5" name="Date Placeholder 4"/>
          <p:cNvSpPr>
            <a:spLocks noGrp="1"/>
          </p:cNvSpPr>
          <p:nvPr>
            <p:ph type="dt" sz="half" idx="10"/>
          </p:nvPr>
        </p:nvSpPr>
        <p:spPr/>
        <p:txBody>
          <a:bodyPr/>
          <a:lstStyle/>
          <a:p>
            <a:fld id="{A69DDFA0-BAA0-F848-B162-5AB04C9C4030}" type="datetimeFigureOut">
              <a:rPr lang="en-US" smtClean="0"/>
              <a:t>5/1/26</a:t>
            </a:fld>
            <a:endParaRPr lang="en-GB"/>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GB"/>
          </a:p>
        </p:txBody>
      </p:sp>
      <p:sp>
        <p:nvSpPr>
          <p:cNvPr id="7" name="Slide Number Placeholder 6"/>
          <p:cNvSpPr>
            <a:spLocks noGrp="1"/>
          </p:cNvSpPr>
          <p:nvPr>
            <p:ph type="sldNum" sz="quarter" idx="12"/>
          </p:nvPr>
        </p:nvSpPr>
        <p:spPr/>
        <p:txBody>
          <a:bodyPr/>
          <a:lstStyle/>
          <a:p>
            <a:fld id="{4D2E9627-573F-ED45-8744-BE48B1FACAE7}" type="slidenum">
              <a:rPr lang="en-GB" smtClean="0"/>
              <a:t>‹#›</a:t>
            </a:fld>
            <a:endParaRPr lang="en-GB"/>
          </a:p>
        </p:txBody>
      </p:sp>
    </p:spTree>
    <p:extLst>
      <p:ext uri="{BB962C8B-B14F-4D97-AF65-F5344CB8AC3E}">
        <p14:creationId xmlns:p14="http://schemas.microsoft.com/office/powerpoint/2010/main" val="24392707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Click to edit Master text styles</a:t>
            </a:r>
          </a:p>
          <a:p>
            <a:pPr lvl="1"/>
            <a:r>
              <a:rPr lang="fr-FR"/>
              <a:t>Second level</a:t>
            </a:r>
          </a:p>
          <a:p>
            <a:pPr lvl="2"/>
            <a:r>
              <a:rPr lang="fr-FR"/>
              <a:t>Third level</a:t>
            </a:r>
          </a:p>
          <a:p>
            <a:pPr lvl="3"/>
            <a:r>
              <a:rPr lang="fr-FR"/>
              <a:t>Fourth level</a:t>
            </a:r>
          </a:p>
          <a:p>
            <a:pPr lvl="4"/>
            <a:r>
              <a:rPr lang="fr-FR"/>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9DDFA0-BAA0-F848-B162-5AB04C9C4030}" type="datetimeFigureOut">
              <a:rPr lang="en-US" smtClean="0"/>
              <a:t>5/1/26</a:t>
            </a:fld>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2E9627-573F-ED45-8744-BE48B1FACAE7}" type="slidenum">
              <a:rPr lang="en-GB" smtClean="0"/>
              <a:t>‹#›</a:t>
            </a:fld>
            <a:endParaRPr lang="en-GB"/>
          </a:p>
        </p:txBody>
      </p:sp>
      <p:pic>
        <p:nvPicPr>
          <p:cNvPr id="7" name="Picture 6" descr="Icon&#10;&#10;Description automatically generated">
            <a:extLst>
              <a:ext uri="{FF2B5EF4-FFF2-40B4-BE49-F238E27FC236}">
                <a16:creationId xmlns:a16="http://schemas.microsoft.com/office/drawing/2014/main" id="{54A4398C-A3F5-144A-813D-36B6E242274B}"/>
              </a:ext>
            </a:extLst>
          </p:cNvPr>
          <p:cNvPicPr>
            <a:picLocks noChangeAspect="1"/>
          </p:cNvPicPr>
          <p:nvPr userDrawn="1"/>
        </p:nvPicPr>
        <p:blipFill>
          <a:blip r:embed="rId13">
            <a:duotone>
              <a:schemeClr val="accent1">
                <a:shade val="45000"/>
                <a:satMod val="135000"/>
              </a:schemeClr>
              <a:prstClr val="white"/>
            </a:duotone>
            <a:alphaModFix amt="35000"/>
            <a:extLst>
              <a:ext uri="{BEBA8EAE-BF5A-486C-A8C5-ECC9F3942E4B}">
                <a14:imgProps xmlns:a14="http://schemas.microsoft.com/office/drawing/2010/main">
                  <a14:imgLayer r:embed="rId14">
                    <a14:imgEffect>
                      <a14:colorTemperature colorTemp="5900"/>
                    </a14:imgEffect>
                  </a14:imgLayer>
                </a14:imgProps>
              </a:ext>
            </a:extLst>
          </a:blip>
          <a:stretch>
            <a:fillRect/>
          </a:stretch>
        </p:blipFill>
        <p:spPr>
          <a:xfrm>
            <a:off x="6474140" y="1417638"/>
            <a:ext cx="3539689" cy="5331936"/>
          </a:xfrm>
          <a:prstGeom prst="rect">
            <a:avLst/>
          </a:prstGeom>
        </p:spPr>
      </p:pic>
    </p:spTree>
    <p:extLst>
      <p:ext uri="{BB962C8B-B14F-4D97-AF65-F5344CB8AC3E}">
        <p14:creationId xmlns:p14="http://schemas.microsoft.com/office/powerpoint/2010/main" val="3288658808"/>
      </p:ext>
    </p:extLst>
  </p:cSld>
  <p:clrMap bg1="dk1" tx1="lt1" bg2="dk2" tx2="lt2" accent1="accent1" accent2="accent2" accent3="accent3" accent4="accent4" accent5="accent5" accent6="accent6" hlink="hlink" folHlink="folHlink"/>
  <p:sldLayoutIdLst>
    <p:sldLayoutId id="2147483777" r:id="rId1"/>
    <p:sldLayoutId id="2147483778" r:id="rId2"/>
    <p:sldLayoutId id="2147483779" r:id="rId3"/>
    <p:sldLayoutId id="2147483780" r:id="rId4"/>
    <p:sldLayoutId id="2147483781" r:id="rId5"/>
    <p:sldLayoutId id="2147483782" r:id="rId6"/>
    <p:sldLayoutId id="2147483783" r:id="rId7"/>
    <p:sldLayoutId id="2147483784" r:id="rId8"/>
    <p:sldLayoutId id="2147483785" r:id="rId9"/>
    <p:sldLayoutId id="2147483786" r:id="rId10"/>
    <p:sldLayoutId id="2147483787"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8" Type="http://schemas.openxmlformats.org/officeDocument/2006/relationships/customXml" Target="../ink/ink2.xml"/><Relationship Id="rId3" Type="http://schemas.openxmlformats.org/officeDocument/2006/relationships/customXml" Target="../ink/ink1.xml"/><Relationship Id="rId7" Type="http://schemas.openxmlformats.org/officeDocument/2006/relationships/image" Target="../media/image13.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microsoft.com/office/2014/relationships/chartEx" Target="../charts/chartEx1.xml"/><Relationship Id="rId2" Type="http://schemas.openxmlformats.org/officeDocument/2006/relationships/notesSlide" Target="../notesSlides/notesSlide10.xml"/><Relationship Id="rId1" Type="http://schemas.openxmlformats.org/officeDocument/2006/relationships/slideLayout" Target="../slideLayouts/slideLayout6.xml"/><Relationship Id="rId6" Type="http://schemas.openxmlformats.org/officeDocument/2006/relationships/image" Target="../media/image4.png"/><Relationship Id="rId5" Type="http://schemas.microsoft.com/office/2014/relationships/chartEx" Target="../charts/chartEx2.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customXml" Target="../ink/ink3.xml"/><Relationship Id="rId2" Type="http://schemas.openxmlformats.org/officeDocument/2006/relationships/notesSlide" Target="../notesSlides/notesSlide11.xml"/><Relationship Id="rId1" Type="http://schemas.openxmlformats.org/officeDocument/2006/relationships/slideLayout" Target="../slideLayouts/slideLayout7.xml"/><Relationship Id="rId5" Type="http://schemas.openxmlformats.org/officeDocument/2006/relationships/customXml" Target="../ink/ink4.xml"/><Relationship Id="rId4" Type="http://schemas.openxmlformats.org/officeDocument/2006/relationships/image" Target="../media/image20.png"/></Relationships>
</file>

<file path=ppt/slides/_rels/slide1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28255"/>
            <a:ext cx="7772400" cy="1870363"/>
          </a:xfrm>
        </p:spPr>
        <p:txBody>
          <a:bodyPr/>
          <a:lstStyle/>
          <a:p>
            <a:pPr algn="l"/>
            <a:r>
              <a:rPr lang="en-GB" dirty="0">
                <a:solidFill>
                  <a:srgbClr val="17375E"/>
                </a:solidFill>
                <a:latin typeface="Lato Regular"/>
                <a:cs typeface="Lato Regular"/>
              </a:rPr>
              <a:t>CHRIST CHURCH LILLE</a:t>
            </a:r>
          </a:p>
        </p:txBody>
      </p:sp>
      <p:sp>
        <p:nvSpPr>
          <p:cNvPr id="3" name="Subtitle 2"/>
          <p:cNvSpPr>
            <a:spLocks noGrp="1"/>
          </p:cNvSpPr>
          <p:nvPr>
            <p:ph type="subTitle" idx="1"/>
          </p:nvPr>
        </p:nvSpPr>
        <p:spPr>
          <a:xfrm>
            <a:off x="685801" y="2237511"/>
            <a:ext cx="7294418" cy="1752600"/>
          </a:xfrm>
        </p:spPr>
        <p:txBody>
          <a:bodyPr>
            <a:normAutofit/>
          </a:bodyPr>
          <a:lstStyle/>
          <a:p>
            <a:pPr algn="l"/>
            <a:r>
              <a:rPr lang="en-GB" sz="6600" dirty="0">
                <a:solidFill>
                  <a:srgbClr val="000000"/>
                </a:solidFill>
                <a:latin typeface="Lato Regular"/>
                <a:cs typeface="Lato Regular"/>
              </a:rPr>
              <a:t>AGM 2026</a:t>
            </a:r>
          </a:p>
        </p:txBody>
      </p:sp>
      <p:sp>
        <p:nvSpPr>
          <p:cNvPr id="4" name="TextBox 3">
            <a:extLst>
              <a:ext uri="{FF2B5EF4-FFF2-40B4-BE49-F238E27FC236}">
                <a16:creationId xmlns:a16="http://schemas.microsoft.com/office/drawing/2014/main" id="{FC611CC4-DE53-0A45-B1DF-DEBBA4F858C9}"/>
              </a:ext>
            </a:extLst>
          </p:cNvPr>
          <p:cNvSpPr txBox="1"/>
          <p:nvPr/>
        </p:nvSpPr>
        <p:spPr>
          <a:xfrm>
            <a:off x="827314" y="5597236"/>
            <a:ext cx="4285013" cy="523220"/>
          </a:xfrm>
          <a:prstGeom prst="rect">
            <a:avLst/>
          </a:prstGeom>
          <a:noFill/>
        </p:spPr>
        <p:txBody>
          <a:bodyPr wrap="square" rtlCol="0">
            <a:spAutoFit/>
          </a:bodyPr>
          <a:lstStyle/>
          <a:p>
            <a:r>
              <a:rPr lang="en-FR" sz="2800" dirty="0">
                <a:solidFill>
                  <a:schemeClr val="bg1"/>
                </a:solidFill>
              </a:rPr>
              <a:t>20 April 2026</a:t>
            </a:r>
          </a:p>
        </p:txBody>
      </p:sp>
    </p:spTree>
    <p:extLst>
      <p:ext uri="{BB962C8B-B14F-4D97-AF65-F5344CB8AC3E}">
        <p14:creationId xmlns:p14="http://schemas.microsoft.com/office/powerpoint/2010/main" val="1574396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A024713C-7C0F-B29A-F4BB-02682E74284D}"/>
              </a:ext>
            </a:extLst>
          </p:cNvPr>
          <p:cNvPicPr>
            <a:picLocks noChangeAspect="1"/>
          </p:cNvPicPr>
          <p:nvPr/>
        </p:nvPicPr>
        <p:blipFill>
          <a:blip r:embed="rId3"/>
          <a:stretch>
            <a:fillRect/>
          </a:stretch>
        </p:blipFill>
        <p:spPr>
          <a:xfrm>
            <a:off x="1233102" y="453738"/>
            <a:ext cx="6478705" cy="3894116"/>
          </a:xfrm>
          <a:prstGeom prst="rect">
            <a:avLst/>
          </a:prstGeom>
        </p:spPr>
      </p:pic>
      <p:sp>
        <p:nvSpPr>
          <p:cNvPr id="3" name="ZoneTexte 2">
            <a:extLst>
              <a:ext uri="{FF2B5EF4-FFF2-40B4-BE49-F238E27FC236}">
                <a16:creationId xmlns:a16="http://schemas.microsoft.com/office/drawing/2014/main" id="{325A83E3-94C4-0E79-1F60-47B9DEBDA52C}"/>
              </a:ext>
            </a:extLst>
          </p:cNvPr>
          <p:cNvSpPr txBox="1"/>
          <p:nvPr/>
        </p:nvSpPr>
        <p:spPr>
          <a:xfrm>
            <a:off x="425003" y="5001658"/>
            <a:ext cx="8268236" cy="1200329"/>
          </a:xfrm>
          <a:prstGeom prst="rect">
            <a:avLst/>
          </a:prstGeom>
          <a:noFill/>
        </p:spPr>
        <p:txBody>
          <a:bodyPr wrap="square" rtlCol="0">
            <a:spAutoFit/>
          </a:bodyPr>
          <a:lstStyle/>
          <a:p>
            <a:r>
              <a:rPr lang="fr-FR" sz="2400" dirty="0" err="1">
                <a:solidFill>
                  <a:schemeClr val="bg1"/>
                </a:solidFill>
              </a:rPr>
              <a:t>Comparison</a:t>
            </a:r>
            <a:r>
              <a:rPr lang="fr-FR" sz="2400" dirty="0">
                <a:solidFill>
                  <a:schemeClr val="bg1"/>
                </a:solidFill>
              </a:rPr>
              <a:t> </a:t>
            </a:r>
            <a:r>
              <a:rPr lang="fr-FR" sz="2400" dirty="0" err="1">
                <a:solidFill>
                  <a:schemeClr val="bg1"/>
                </a:solidFill>
              </a:rPr>
              <a:t>between</a:t>
            </a:r>
            <a:r>
              <a:rPr lang="fr-FR" sz="2400" dirty="0">
                <a:solidFill>
                  <a:schemeClr val="bg1"/>
                </a:solidFill>
              </a:rPr>
              <a:t> last </a:t>
            </a:r>
            <a:r>
              <a:rPr lang="fr-FR" sz="2400" dirty="0" err="1">
                <a:solidFill>
                  <a:schemeClr val="bg1"/>
                </a:solidFill>
              </a:rPr>
              <a:t>year</a:t>
            </a:r>
            <a:r>
              <a:rPr lang="fr-FR" sz="2400" dirty="0">
                <a:solidFill>
                  <a:schemeClr val="bg1"/>
                </a:solidFill>
              </a:rPr>
              <a:t>, budget and </a:t>
            </a:r>
            <a:r>
              <a:rPr lang="fr-FR" sz="2400" dirty="0" err="1">
                <a:solidFill>
                  <a:schemeClr val="bg1"/>
                </a:solidFill>
              </a:rPr>
              <a:t>this</a:t>
            </a:r>
            <a:r>
              <a:rPr lang="fr-FR" sz="2400" dirty="0">
                <a:solidFill>
                  <a:schemeClr val="bg1"/>
                </a:solidFill>
              </a:rPr>
              <a:t> </a:t>
            </a:r>
            <a:r>
              <a:rPr lang="fr-FR" sz="2400" dirty="0" err="1">
                <a:solidFill>
                  <a:schemeClr val="bg1"/>
                </a:solidFill>
              </a:rPr>
              <a:t>year</a:t>
            </a:r>
            <a:r>
              <a:rPr lang="fr-FR" sz="2400" dirty="0">
                <a:solidFill>
                  <a:schemeClr val="bg1"/>
                </a:solidFill>
              </a:rPr>
              <a:t> </a:t>
            </a:r>
            <a:r>
              <a:rPr lang="fr-FR" sz="2400" dirty="0" err="1">
                <a:solidFill>
                  <a:schemeClr val="bg1"/>
                </a:solidFill>
              </a:rPr>
              <a:t>complicated</a:t>
            </a:r>
            <a:r>
              <a:rPr lang="fr-FR" sz="2400" dirty="0">
                <a:solidFill>
                  <a:schemeClr val="bg1"/>
                </a:solidFill>
              </a:rPr>
              <a:t> by change </a:t>
            </a:r>
            <a:r>
              <a:rPr lang="fr-FR" sz="2400" dirty="0" err="1">
                <a:solidFill>
                  <a:schemeClr val="bg1"/>
                </a:solidFill>
              </a:rPr>
              <a:t>from</a:t>
            </a:r>
            <a:r>
              <a:rPr lang="fr-FR" sz="2400" dirty="0">
                <a:solidFill>
                  <a:schemeClr val="bg1"/>
                </a:solidFill>
              </a:rPr>
              <a:t> </a:t>
            </a:r>
            <a:r>
              <a:rPr lang="fr-FR" sz="2400" dirty="0" err="1">
                <a:solidFill>
                  <a:schemeClr val="bg1"/>
                </a:solidFill>
              </a:rPr>
              <a:t>having</a:t>
            </a:r>
            <a:r>
              <a:rPr lang="fr-FR" sz="2400" dirty="0">
                <a:solidFill>
                  <a:schemeClr val="bg1"/>
                </a:solidFill>
              </a:rPr>
              <a:t> a </a:t>
            </a:r>
            <a:r>
              <a:rPr lang="fr-FR" sz="2400" dirty="0" err="1">
                <a:solidFill>
                  <a:schemeClr val="bg1"/>
                </a:solidFill>
              </a:rPr>
              <a:t>Chaplain</a:t>
            </a:r>
            <a:r>
              <a:rPr lang="fr-FR" sz="2400" dirty="0">
                <a:solidFill>
                  <a:schemeClr val="bg1"/>
                </a:solidFill>
              </a:rPr>
              <a:t>, and not. </a:t>
            </a:r>
            <a:r>
              <a:rPr lang="fr-FR" sz="2400" dirty="0" err="1">
                <a:solidFill>
                  <a:schemeClr val="bg1"/>
                </a:solidFill>
              </a:rPr>
              <a:t>Explanations</a:t>
            </a:r>
            <a:r>
              <a:rPr lang="fr-FR" sz="2400" dirty="0">
                <a:solidFill>
                  <a:schemeClr val="bg1"/>
                </a:solidFill>
              </a:rPr>
              <a:t> will be </a:t>
            </a:r>
            <a:r>
              <a:rPr lang="fr-FR" sz="2400" dirty="0" err="1">
                <a:solidFill>
                  <a:schemeClr val="bg1"/>
                </a:solidFill>
              </a:rPr>
              <a:t>given</a:t>
            </a:r>
            <a:r>
              <a:rPr lang="fr-FR" sz="2400" dirty="0">
                <a:solidFill>
                  <a:schemeClr val="bg1"/>
                </a:solidFill>
              </a:rPr>
              <a:t> on the </a:t>
            </a:r>
            <a:r>
              <a:rPr lang="fr-FR" sz="2400" dirty="0" err="1">
                <a:solidFill>
                  <a:schemeClr val="bg1"/>
                </a:solidFill>
              </a:rPr>
              <a:t>following</a:t>
            </a:r>
            <a:r>
              <a:rPr lang="fr-FR" sz="2400" dirty="0">
                <a:solidFill>
                  <a:schemeClr val="bg1"/>
                </a:solidFill>
              </a:rPr>
              <a:t> slides.</a:t>
            </a:r>
          </a:p>
        </p:txBody>
      </p:sp>
    </p:spTree>
    <p:extLst>
      <p:ext uri="{BB962C8B-B14F-4D97-AF65-F5344CB8AC3E}">
        <p14:creationId xmlns:p14="http://schemas.microsoft.com/office/powerpoint/2010/main" val="34397355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5FE5EACF-B5D8-9448-BD34-9CDF5D63185F}"/>
              </a:ext>
            </a:extLst>
          </p:cNvPr>
          <p:cNvGraphicFramePr>
            <a:graphicFrameLocks noGrp="1"/>
          </p:cNvGraphicFramePr>
          <p:nvPr>
            <p:extLst>
              <p:ext uri="{D42A27DB-BD31-4B8C-83A1-F6EECF244321}">
                <p14:modId xmlns:p14="http://schemas.microsoft.com/office/powerpoint/2010/main" val="1236768744"/>
              </p:ext>
            </p:extLst>
          </p:nvPr>
        </p:nvGraphicFramePr>
        <p:xfrm>
          <a:off x="832757" y="2105246"/>
          <a:ext cx="7320538" cy="1896518"/>
        </p:xfrm>
        <a:graphic>
          <a:graphicData uri="http://schemas.openxmlformats.org/drawingml/2006/table">
            <a:tbl>
              <a:tblPr firstRow="1" bandRow="1">
                <a:tableStyleId>{5C22544A-7EE6-4342-B048-85BDC9FD1C3A}</a:tableStyleId>
              </a:tblPr>
              <a:tblGrid>
                <a:gridCol w="2212956">
                  <a:extLst>
                    <a:ext uri="{9D8B030D-6E8A-4147-A177-3AD203B41FA5}">
                      <a16:colId xmlns:a16="http://schemas.microsoft.com/office/drawing/2014/main" val="2484283419"/>
                    </a:ext>
                  </a:extLst>
                </a:gridCol>
                <a:gridCol w="2430908">
                  <a:extLst>
                    <a:ext uri="{9D8B030D-6E8A-4147-A177-3AD203B41FA5}">
                      <a16:colId xmlns:a16="http://schemas.microsoft.com/office/drawing/2014/main" val="1693973929"/>
                    </a:ext>
                  </a:extLst>
                </a:gridCol>
                <a:gridCol w="2676674">
                  <a:extLst>
                    <a:ext uri="{9D8B030D-6E8A-4147-A177-3AD203B41FA5}">
                      <a16:colId xmlns:a16="http://schemas.microsoft.com/office/drawing/2014/main" val="3012454880"/>
                    </a:ext>
                  </a:extLst>
                </a:gridCol>
              </a:tblGrid>
              <a:tr h="707798">
                <a:tc>
                  <a:txBody>
                    <a:bodyPr/>
                    <a:lstStyle/>
                    <a:p>
                      <a:endParaRPr lang="en-FR" dirty="0"/>
                    </a:p>
                  </a:txBody>
                  <a:tcPr/>
                </a:tc>
                <a:tc>
                  <a:txBody>
                    <a:bodyPr/>
                    <a:lstStyle/>
                    <a:p>
                      <a:pPr algn="r"/>
                      <a:r>
                        <a:rPr lang="en-FR" sz="2800" dirty="0"/>
                        <a:t>202</a:t>
                      </a:r>
                      <a:r>
                        <a:rPr lang="en-US" sz="2800" dirty="0"/>
                        <a:t>5</a:t>
                      </a:r>
                      <a:endParaRPr lang="en-FR" sz="2800" dirty="0"/>
                    </a:p>
                  </a:txBody>
                  <a:tcPr anchor="b"/>
                </a:tc>
                <a:tc>
                  <a:txBody>
                    <a:bodyPr/>
                    <a:lstStyle/>
                    <a:p>
                      <a:pPr algn="r"/>
                      <a:r>
                        <a:rPr lang="en-US" sz="2800" dirty="0"/>
                        <a:t>2024</a:t>
                      </a:r>
                      <a:endParaRPr lang="en-FR" sz="2800" dirty="0"/>
                    </a:p>
                  </a:txBody>
                  <a:tcPr anchor="b"/>
                </a:tc>
                <a:extLst>
                  <a:ext uri="{0D108BD9-81ED-4DB2-BD59-A6C34878D82A}">
                    <a16:rowId xmlns:a16="http://schemas.microsoft.com/office/drawing/2014/main" val="322639651"/>
                  </a:ext>
                </a:extLst>
              </a:tr>
              <a:tr h="1091955">
                <a:tc>
                  <a:txBody>
                    <a:bodyPr/>
                    <a:lstStyle/>
                    <a:p>
                      <a:r>
                        <a:rPr lang="en-FR" sz="3600" dirty="0">
                          <a:latin typeface="+mj-lt"/>
                        </a:rPr>
                        <a:t>Total Income</a:t>
                      </a:r>
                    </a:p>
                  </a:txBody>
                  <a:tcPr/>
                </a:tc>
                <a:tc>
                  <a:txBody>
                    <a:bodyPr/>
                    <a:lstStyle/>
                    <a:p>
                      <a:pPr marL="0" marR="0" lvl="0" indent="0" algn="r" defTabSz="457200" rtl="0" eaLnBrk="1" fontAlgn="b" latinLnBrk="0" hangingPunct="1">
                        <a:lnSpc>
                          <a:spcPct val="100000"/>
                        </a:lnSpc>
                        <a:spcBef>
                          <a:spcPts val="0"/>
                        </a:spcBef>
                        <a:spcAft>
                          <a:spcPts val="0"/>
                        </a:spcAft>
                        <a:buClrTx/>
                        <a:buSzTx/>
                        <a:buFontTx/>
                        <a:buNone/>
                        <a:tabLst/>
                        <a:defRPr/>
                      </a:pPr>
                      <a:r>
                        <a:rPr lang="en-FR" sz="3200" b="1" dirty="0">
                          <a:solidFill>
                            <a:schemeClr val="bg1"/>
                          </a:solidFill>
                        </a:rPr>
                        <a:t>€</a:t>
                      </a:r>
                      <a:r>
                        <a:rPr lang="en-US" sz="3200" b="1" dirty="0">
                          <a:solidFill>
                            <a:schemeClr val="bg1"/>
                          </a:solidFill>
                        </a:rPr>
                        <a:t> </a:t>
                      </a:r>
                      <a:r>
                        <a:rPr lang="en-US" sz="3200" b="1" i="0" u="none" strike="noStrike" kern="1200" dirty="0">
                          <a:solidFill>
                            <a:schemeClr val="dk1"/>
                          </a:solidFill>
                          <a:effectLst/>
                          <a:latin typeface="+mn-lt"/>
                          <a:ea typeface="+mn-ea"/>
                          <a:cs typeface="+mn-cs"/>
                        </a:rPr>
                        <a:t>57,410</a:t>
                      </a:r>
                      <a:endParaRPr lang="en-FR" sz="3200" b="1" i="0" u="none" strike="noStrike" kern="1200" dirty="0">
                        <a:solidFill>
                          <a:schemeClr val="dk1"/>
                        </a:solidFill>
                        <a:effectLst/>
                        <a:latin typeface="+mn-lt"/>
                        <a:ea typeface="+mn-ea"/>
                        <a:cs typeface="+mn-cs"/>
                      </a:endParaRPr>
                    </a:p>
                    <a:p>
                      <a:pPr marL="0" marR="0" lvl="0" indent="0" algn="r" defTabSz="457200" rtl="0" eaLnBrk="1" fontAlgn="b" latinLnBrk="0" hangingPunct="1">
                        <a:lnSpc>
                          <a:spcPct val="100000"/>
                        </a:lnSpc>
                        <a:spcBef>
                          <a:spcPts val="0"/>
                        </a:spcBef>
                        <a:spcAft>
                          <a:spcPts val="0"/>
                        </a:spcAft>
                        <a:buClrTx/>
                        <a:buSzTx/>
                        <a:buFontTx/>
                        <a:buNone/>
                        <a:tabLst/>
                        <a:defRPr/>
                      </a:pPr>
                      <a:endParaRPr lang="en-FR" sz="3200" b="1" i="0" u="none" strike="noStrike" kern="1200" dirty="0">
                        <a:solidFill>
                          <a:schemeClr val="dk1"/>
                        </a:solidFill>
                        <a:effectLst/>
                        <a:latin typeface="+mn-lt"/>
                        <a:ea typeface="+mn-ea"/>
                        <a:cs typeface="+mn-cs"/>
                      </a:endParaRPr>
                    </a:p>
                  </a:txBody>
                  <a:tcPr marL="9525" marR="9525" marT="9525" marB="0" anchor="b"/>
                </a:tc>
                <a:tc>
                  <a:txBody>
                    <a:bodyPr/>
                    <a:lstStyle/>
                    <a:p>
                      <a:pPr marL="0" marR="0" lvl="0" indent="0" algn="r" defTabSz="457200" rtl="0" eaLnBrk="1" fontAlgn="b" latinLnBrk="0" hangingPunct="1">
                        <a:lnSpc>
                          <a:spcPct val="100000"/>
                        </a:lnSpc>
                        <a:spcBef>
                          <a:spcPts val="0"/>
                        </a:spcBef>
                        <a:spcAft>
                          <a:spcPts val="0"/>
                        </a:spcAft>
                        <a:buClrTx/>
                        <a:buSzTx/>
                        <a:buFontTx/>
                        <a:buNone/>
                        <a:tabLst/>
                        <a:defRPr/>
                      </a:pPr>
                      <a:r>
                        <a:rPr lang="en-FR" sz="3200" b="1" dirty="0">
                          <a:solidFill>
                            <a:schemeClr val="bg1"/>
                          </a:solidFill>
                        </a:rPr>
                        <a:t>€</a:t>
                      </a:r>
                      <a:r>
                        <a:rPr lang="en-US" sz="3200" b="1" dirty="0">
                          <a:solidFill>
                            <a:schemeClr val="bg1"/>
                          </a:solidFill>
                        </a:rPr>
                        <a:t> </a:t>
                      </a:r>
                      <a:r>
                        <a:rPr lang="en-US" sz="3200" b="1" i="0" u="none" strike="noStrike" kern="1200" dirty="0">
                          <a:solidFill>
                            <a:schemeClr val="dk1"/>
                          </a:solidFill>
                          <a:effectLst/>
                          <a:latin typeface="+mn-lt"/>
                          <a:ea typeface="+mn-ea"/>
                          <a:cs typeface="+mn-cs"/>
                        </a:rPr>
                        <a:t>73,217</a:t>
                      </a:r>
                    </a:p>
                    <a:p>
                      <a:pPr algn="r" fontAlgn="b"/>
                      <a:endParaRPr lang="en-FR" sz="3200" b="1" i="0" u="none" strike="noStrike" dirty="0">
                        <a:effectLst/>
                        <a:latin typeface="+mj-lt"/>
                      </a:endParaRPr>
                    </a:p>
                  </a:txBody>
                  <a:tcPr marL="9525" marR="9525" marT="9525" marB="0" anchor="b"/>
                </a:tc>
                <a:extLst>
                  <a:ext uri="{0D108BD9-81ED-4DB2-BD59-A6C34878D82A}">
                    <a16:rowId xmlns:a16="http://schemas.microsoft.com/office/drawing/2014/main" val="344506332"/>
                  </a:ext>
                </a:extLst>
              </a:tr>
            </a:tbl>
          </a:graphicData>
        </a:graphic>
      </p:graphicFrame>
      <p:sp>
        <p:nvSpPr>
          <p:cNvPr id="3" name="TextBox 2">
            <a:extLst>
              <a:ext uri="{FF2B5EF4-FFF2-40B4-BE49-F238E27FC236}">
                <a16:creationId xmlns:a16="http://schemas.microsoft.com/office/drawing/2014/main" id="{AC3C7DB3-7B99-3A4C-B24A-17D3D7EDF6FA}"/>
              </a:ext>
            </a:extLst>
          </p:cNvPr>
          <p:cNvSpPr txBox="1"/>
          <p:nvPr/>
        </p:nvSpPr>
        <p:spPr>
          <a:xfrm>
            <a:off x="1510392" y="407907"/>
            <a:ext cx="6123215" cy="1200329"/>
          </a:xfrm>
          <a:prstGeom prst="rect">
            <a:avLst/>
          </a:prstGeom>
          <a:noFill/>
        </p:spPr>
        <p:txBody>
          <a:bodyPr wrap="square" rtlCol="0">
            <a:spAutoFit/>
          </a:bodyPr>
          <a:lstStyle/>
          <a:p>
            <a:pPr algn="ctr"/>
            <a:r>
              <a:rPr lang="en-FR" sz="3600" b="1" dirty="0">
                <a:solidFill>
                  <a:schemeClr val="bg1"/>
                </a:solidFill>
              </a:rPr>
              <a:t>INCOME </a:t>
            </a:r>
            <a:endParaRPr lang="en-US" sz="3600" b="1" dirty="0">
              <a:solidFill>
                <a:schemeClr val="bg1"/>
              </a:solidFill>
            </a:endParaRPr>
          </a:p>
          <a:p>
            <a:pPr algn="ctr"/>
            <a:r>
              <a:rPr lang="en-FR" sz="3600" b="1" dirty="0">
                <a:solidFill>
                  <a:schemeClr val="bg1"/>
                </a:solidFill>
              </a:rPr>
              <a:t>202</a:t>
            </a:r>
            <a:r>
              <a:rPr lang="en-US" sz="3600" b="1" dirty="0">
                <a:solidFill>
                  <a:schemeClr val="bg1"/>
                </a:solidFill>
              </a:rPr>
              <a:t>5</a:t>
            </a:r>
            <a:r>
              <a:rPr lang="en-FR" sz="3600" b="1" dirty="0">
                <a:solidFill>
                  <a:schemeClr val="bg1"/>
                </a:solidFill>
              </a:rPr>
              <a:t> AND 202</a:t>
            </a:r>
            <a:r>
              <a:rPr lang="en-US" sz="3600" b="1" dirty="0">
                <a:solidFill>
                  <a:schemeClr val="bg1"/>
                </a:solidFill>
              </a:rPr>
              <a:t>4</a:t>
            </a:r>
            <a:endParaRPr lang="en-FR" sz="3600" b="1" dirty="0">
              <a:solidFill>
                <a:schemeClr val="bg1"/>
              </a:solidFill>
            </a:endParaRPr>
          </a:p>
        </p:txBody>
      </p:sp>
      <mc:AlternateContent xmlns:mc="http://schemas.openxmlformats.org/markup-compatibility/2006" xmlns:p14="http://schemas.microsoft.com/office/powerpoint/2010/main">
        <mc:Choice Requires="p14">
          <p:contentPart p14:bwMode="auto" r:id="rId3">
            <p14:nvContentPartPr>
              <p14:cNvPr id="7" name="Ink 6">
                <a:extLst>
                  <a:ext uri="{FF2B5EF4-FFF2-40B4-BE49-F238E27FC236}">
                    <a16:creationId xmlns:a16="http://schemas.microsoft.com/office/drawing/2014/main" id="{88FF3EDD-55DD-CD4A-B8A5-C7C6BEEC1E9C}"/>
                  </a:ext>
                </a:extLst>
              </p14:cNvPr>
              <p14:cNvContentPartPr/>
              <p14:nvPr/>
            </p14:nvContentPartPr>
            <p14:xfrm>
              <a:off x="4673458" y="731073"/>
              <a:ext cx="360" cy="360"/>
            </p14:xfrm>
          </p:contentPart>
        </mc:Choice>
        <mc:Fallback xmlns="">
          <p:pic>
            <p:nvPicPr>
              <p:cNvPr id="7" name="Ink 6">
                <a:extLst>
                  <a:ext uri="{FF2B5EF4-FFF2-40B4-BE49-F238E27FC236}">
                    <a16:creationId xmlns:a16="http://schemas.microsoft.com/office/drawing/2014/main" id="{88FF3EDD-55DD-CD4A-B8A5-C7C6BEEC1E9C}"/>
                  </a:ext>
                </a:extLst>
              </p:cNvPr>
              <p:cNvPicPr/>
              <p:nvPr/>
            </p:nvPicPr>
            <p:blipFill>
              <a:blip r:embed="rId7"/>
              <a:stretch>
                <a:fillRect/>
              </a:stretch>
            </p:blipFill>
            <p:spPr>
              <a:xfrm>
                <a:off x="4664458" y="722433"/>
                <a:ext cx="1800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8" name="Ink 7">
                <a:extLst>
                  <a:ext uri="{FF2B5EF4-FFF2-40B4-BE49-F238E27FC236}">
                    <a16:creationId xmlns:a16="http://schemas.microsoft.com/office/drawing/2014/main" id="{66F88992-A302-D541-A001-022F53AE306E}"/>
                  </a:ext>
                </a:extLst>
              </p14:cNvPr>
              <p14:cNvContentPartPr/>
              <p14:nvPr/>
            </p14:nvContentPartPr>
            <p14:xfrm>
              <a:off x="-2220542" y="4277793"/>
              <a:ext cx="360" cy="360"/>
            </p14:xfrm>
          </p:contentPart>
        </mc:Choice>
        <mc:Fallback xmlns="">
          <p:pic>
            <p:nvPicPr>
              <p:cNvPr id="8" name="Ink 7">
                <a:extLst>
                  <a:ext uri="{FF2B5EF4-FFF2-40B4-BE49-F238E27FC236}">
                    <a16:creationId xmlns:a16="http://schemas.microsoft.com/office/drawing/2014/main" id="{66F88992-A302-D541-A001-022F53AE306E}"/>
                  </a:ext>
                </a:extLst>
              </p:cNvPr>
              <p:cNvPicPr/>
              <p:nvPr/>
            </p:nvPicPr>
            <p:blipFill>
              <a:blip r:embed="rId7"/>
              <a:stretch>
                <a:fillRect/>
              </a:stretch>
            </p:blipFill>
            <p:spPr>
              <a:xfrm>
                <a:off x="-2229542" y="4269153"/>
                <a:ext cx="18000" cy="18000"/>
              </a:xfrm>
              <a:prstGeom prst="rect">
                <a:avLst/>
              </a:prstGeom>
            </p:spPr>
          </p:pic>
        </mc:Fallback>
      </mc:AlternateContent>
    </p:spTree>
    <p:extLst>
      <p:ext uri="{BB962C8B-B14F-4D97-AF65-F5344CB8AC3E}">
        <p14:creationId xmlns:p14="http://schemas.microsoft.com/office/powerpoint/2010/main" val="38519174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60824">
              <a:srgbClr val="B0C6E1"/>
            </a:gs>
            <a:gs pos="50000">
              <a:schemeClr val="accent1">
                <a:lumMod val="45000"/>
                <a:lumOff val="55000"/>
              </a:schemeClr>
            </a:gs>
            <a:gs pos="83000">
              <a:schemeClr val="accent1">
                <a:lumMod val="45000"/>
                <a:lumOff val="55000"/>
              </a:schemeClr>
            </a:gs>
            <a:gs pos="89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mc:AlternateContent xmlns:mc="http://schemas.openxmlformats.org/markup-compatibility/2006" xmlns:cx1="http://schemas.microsoft.com/office/drawing/2015/9/8/chartex">
        <mc:Choice Requires="cx1">
          <p:graphicFrame>
            <p:nvGraphicFramePr>
              <p:cNvPr id="2" name="Graphique 1">
                <a:extLst>
                  <a:ext uri="{FF2B5EF4-FFF2-40B4-BE49-F238E27FC236}">
                    <a16:creationId xmlns:a16="http://schemas.microsoft.com/office/drawing/2014/main" id="{CA917CEF-481F-CB87-F65D-E4B831E4220D}"/>
                  </a:ext>
                </a:extLst>
              </p:cNvPr>
              <p:cNvGraphicFramePr/>
              <p:nvPr>
                <p:extLst>
                  <p:ext uri="{D42A27DB-BD31-4B8C-83A1-F6EECF244321}">
                    <p14:modId xmlns:p14="http://schemas.microsoft.com/office/powerpoint/2010/main" val="1715038939"/>
                  </p:ext>
                </p:extLst>
              </p:nvPr>
            </p:nvGraphicFramePr>
            <p:xfrm>
              <a:off x="446184" y="360802"/>
              <a:ext cx="4125816" cy="2704346"/>
            </p:xfrm>
            <a:graphic>
              <a:graphicData uri="http://schemas.microsoft.com/office/drawing/2014/chartex">
                <cx:chart xmlns:cx="http://schemas.microsoft.com/office/drawing/2014/chartex" xmlns:r="http://schemas.openxmlformats.org/officeDocument/2006/relationships" r:id="rId3"/>
              </a:graphicData>
            </a:graphic>
          </p:graphicFrame>
        </mc:Choice>
        <mc:Fallback xmlns="">
          <p:pic>
            <p:nvPicPr>
              <p:cNvPr id="2" name="Graphique 1">
                <a:extLst>
                  <a:ext uri="{FF2B5EF4-FFF2-40B4-BE49-F238E27FC236}">
                    <a16:creationId xmlns:a16="http://schemas.microsoft.com/office/drawing/2014/main" id="{CA917CEF-481F-CB87-F65D-E4B831E4220D}"/>
                  </a:ext>
                </a:extLst>
              </p:cNvPr>
              <p:cNvPicPr>
                <a:picLocks noGrp="1" noRot="1" noChangeAspect="1" noMove="1" noResize="1" noEditPoints="1" noAdjustHandles="1" noChangeArrowheads="1" noChangeShapeType="1"/>
              </p:cNvPicPr>
              <p:nvPr/>
            </p:nvPicPr>
            <p:blipFill>
              <a:blip r:embed="rId4"/>
              <a:stretch>
                <a:fillRect/>
              </a:stretch>
            </p:blipFill>
            <p:spPr>
              <a:xfrm>
                <a:off x="446184" y="360802"/>
                <a:ext cx="4125816" cy="2704346"/>
              </a:xfrm>
              <a:prstGeom prst="rect">
                <a:avLst/>
              </a:prstGeom>
            </p:spPr>
          </p:pic>
        </mc:Fallback>
      </mc:AlternateContent>
      <mc:AlternateContent xmlns:mc="http://schemas.openxmlformats.org/markup-compatibility/2006" xmlns:cx1="http://schemas.microsoft.com/office/drawing/2015/9/8/chartex">
        <mc:Choice Requires="cx1">
          <p:graphicFrame>
            <p:nvGraphicFramePr>
              <p:cNvPr id="4" name="Graphique 3">
                <a:extLst>
                  <a:ext uri="{FF2B5EF4-FFF2-40B4-BE49-F238E27FC236}">
                    <a16:creationId xmlns:a16="http://schemas.microsoft.com/office/drawing/2014/main" id="{0131CAD9-72EC-BF2D-D1F0-2E62156CB060}"/>
                  </a:ext>
                </a:extLst>
              </p:cNvPr>
              <p:cNvGraphicFramePr/>
              <p:nvPr>
                <p:extLst>
                  <p:ext uri="{D42A27DB-BD31-4B8C-83A1-F6EECF244321}">
                    <p14:modId xmlns:p14="http://schemas.microsoft.com/office/powerpoint/2010/main" val="2108354458"/>
                  </p:ext>
                </p:extLst>
              </p:nvPr>
            </p:nvGraphicFramePr>
            <p:xfrm>
              <a:off x="4335137" y="3599761"/>
              <a:ext cx="4572000" cy="2743200"/>
            </p:xfrm>
            <a:graphic>
              <a:graphicData uri="http://schemas.microsoft.com/office/drawing/2014/chartex">
                <cx:chart xmlns:cx="http://schemas.microsoft.com/office/drawing/2014/chartex" xmlns:r="http://schemas.openxmlformats.org/officeDocument/2006/relationships" r:id="rId5"/>
              </a:graphicData>
            </a:graphic>
          </p:graphicFrame>
        </mc:Choice>
        <mc:Fallback xmlns="">
          <p:pic>
            <p:nvPicPr>
              <p:cNvPr id="4" name="Graphique 3">
                <a:extLst>
                  <a:ext uri="{FF2B5EF4-FFF2-40B4-BE49-F238E27FC236}">
                    <a16:creationId xmlns:a16="http://schemas.microsoft.com/office/drawing/2014/main" id="{0131CAD9-72EC-BF2D-D1F0-2E62156CB060}"/>
                  </a:ext>
                </a:extLst>
              </p:cNvPr>
              <p:cNvPicPr>
                <a:picLocks noGrp="1" noRot="1" noChangeAspect="1" noMove="1" noResize="1" noEditPoints="1" noAdjustHandles="1" noChangeArrowheads="1" noChangeShapeType="1"/>
              </p:cNvPicPr>
              <p:nvPr/>
            </p:nvPicPr>
            <p:blipFill>
              <a:blip r:embed="rId6"/>
              <a:stretch>
                <a:fillRect/>
              </a:stretch>
            </p:blipFill>
            <p:spPr>
              <a:xfrm>
                <a:off x="4335137" y="3599761"/>
                <a:ext cx="4572000" cy="2743200"/>
              </a:xfrm>
              <a:prstGeom prst="rect">
                <a:avLst/>
              </a:prstGeom>
            </p:spPr>
          </p:pic>
        </mc:Fallback>
      </mc:AlternateContent>
      <p:sp>
        <p:nvSpPr>
          <p:cNvPr id="7" name="ZoneTexte 6">
            <a:extLst>
              <a:ext uri="{FF2B5EF4-FFF2-40B4-BE49-F238E27FC236}">
                <a16:creationId xmlns:a16="http://schemas.microsoft.com/office/drawing/2014/main" id="{702027BA-6EB4-3189-D952-15F7228B3562}"/>
              </a:ext>
            </a:extLst>
          </p:cNvPr>
          <p:cNvSpPr txBox="1"/>
          <p:nvPr/>
        </p:nvSpPr>
        <p:spPr>
          <a:xfrm>
            <a:off x="579389" y="3335706"/>
            <a:ext cx="3233450" cy="1569660"/>
          </a:xfrm>
          <a:prstGeom prst="rect">
            <a:avLst/>
          </a:prstGeom>
          <a:noFill/>
        </p:spPr>
        <p:txBody>
          <a:bodyPr wrap="square" rtlCol="0">
            <a:spAutoFit/>
          </a:bodyPr>
          <a:lstStyle/>
          <a:p>
            <a:pPr marL="285750" indent="-285750">
              <a:buFont typeface="Arial" panose="020B0604020202020204" pitchFamily="34" charset="0"/>
              <a:buChar char="•"/>
            </a:pPr>
            <a:r>
              <a:rPr lang="fr-FR" sz="2400" dirty="0" err="1">
                <a:solidFill>
                  <a:schemeClr val="bg1"/>
                </a:solidFill>
              </a:rPr>
              <a:t>Decrease</a:t>
            </a:r>
            <a:r>
              <a:rPr lang="fr-FR" sz="2400" dirty="0">
                <a:solidFill>
                  <a:schemeClr val="bg1"/>
                </a:solidFill>
              </a:rPr>
              <a:t> of all </a:t>
            </a:r>
            <a:r>
              <a:rPr lang="fr-FR" sz="2400" dirty="0" err="1">
                <a:solidFill>
                  <a:schemeClr val="bg1"/>
                </a:solidFill>
              </a:rPr>
              <a:t>other</a:t>
            </a:r>
            <a:r>
              <a:rPr lang="fr-FR" sz="2400" dirty="0">
                <a:solidFill>
                  <a:schemeClr val="bg1"/>
                </a:solidFill>
              </a:rPr>
              <a:t> </a:t>
            </a:r>
            <a:r>
              <a:rPr lang="fr-FR" sz="2400" dirty="0" err="1">
                <a:solidFill>
                  <a:schemeClr val="bg1"/>
                </a:solidFill>
              </a:rPr>
              <a:t>income</a:t>
            </a:r>
            <a:r>
              <a:rPr lang="fr-FR" sz="2400" dirty="0">
                <a:solidFill>
                  <a:schemeClr val="bg1"/>
                </a:solidFill>
              </a:rPr>
              <a:t> </a:t>
            </a:r>
            <a:r>
              <a:rPr lang="fr-FR" sz="2400" dirty="0" err="1">
                <a:solidFill>
                  <a:schemeClr val="bg1"/>
                </a:solidFill>
              </a:rPr>
              <a:t>categories</a:t>
            </a:r>
            <a:r>
              <a:rPr lang="fr-FR" sz="2400" dirty="0">
                <a:solidFill>
                  <a:schemeClr val="bg1"/>
                </a:solidFill>
              </a:rPr>
              <a:t> </a:t>
            </a:r>
            <a:r>
              <a:rPr lang="fr-FR" sz="2400" dirty="0" err="1">
                <a:solidFill>
                  <a:schemeClr val="bg1"/>
                </a:solidFill>
              </a:rPr>
              <a:t>from</a:t>
            </a:r>
            <a:r>
              <a:rPr lang="fr-FR" sz="2400" dirty="0">
                <a:solidFill>
                  <a:schemeClr val="bg1"/>
                </a:solidFill>
              </a:rPr>
              <a:t> 2024 to 2025, but </a:t>
            </a:r>
            <a:r>
              <a:rPr lang="fr-FR" sz="2400" dirty="0" err="1">
                <a:solidFill>
                  <a:schemeClr val="bg1"/>
                </a:solidFill>
              </a:rPr>
              <a:t>only</a:t>
            </a:r>
            <a:r>
              <a:rPr lang="fr-FR" sz="2400" dirty="0">
                <a:solidFill>
                  <a:schemeClr val="bg1"/>
                </a:solidFill>
              </a:rPr>
              <a:t> as </a:t>
            </a:r>
            <a:r>
              <a:rPr lang="fr-FR" sz="2400" dirty="0" err="1">
                <a:solidFill>
                  <a:schemeClr val="bg1"/>
                </a:solidFill>
              </a:rPr>
              <a:t>forecast</a:t>
            </a:r>
            <a:endParaRPr lang="fr-FR" sz="2400" dirty="0">
              <a:solidFill>
                <a:schemeClr val="bg1"/>
              </a:solidFill>
            </a:endParaRPr>
          </a:p>
        </p:txBody>
      </p:sp>
      <p:sp>
        <p:nvSpPr>
          <p:cNvPr id="8" name="ZoneTexte 7">
            <a:extLst>
              <a:ext uri="{FF2B5EF4-FFF2-40B4-BE49-F238E27FC236}">
                <a16:creationId xmlns:a16="http://schemas.microsoft.com/office/drawing/2014/main" id="{EA2C1850-1F5E-140C-A1BA-01ADCA690305}"/>
              </a:ext>
            </a:extLst>
          </p:cNvPr>
          <p:cNvSpPr txBox="1"/>
          <p:nvPr/>
        </p:nvSpPr>
        <p:spPr>
          <a:xfrm>
            <a:off x="579389" y="4971361"/>
            <a:ext cx="3233450" cy="1200329"/>
          </a:xfrm>
          <a:prstGeom prst="rect">
            <a:avLst/>
          </a:prstGeom>
          <a:noFill/>
        </p:spPr>
        <p:txBody>
          <a:bodyPr wrap="square" rtlCol="0">
            <a:spAutoFit/>
          </a:bodyPr>
          <a:lstStyle/>
          <a:p>
            <a:pPr marL="285750" indent="-285750">
              <a:buFont typeface="Arial" panose="020B0604020202020204" pitchFamily="34" charset="0"/>
              <a:buChar char="•"/>
            </a:pPr>
            <a:r>
              <a:rPr lang="fr-FR" sz="2400" b="1" dirty="0" err="1">
                <a:solidFill>
                  <a:schemeClr val="bg1"/>
                </a:solidFill>
              </a:rPr>
              <a:t>Planned</a:t>
            </a:r>
            <a:r>
              <a:rPr lang="fr-FR" sz="2400" b="1" dirty="0">
                <a:solidFill>
                  <a:schemeClr val="bg1"/>
                </a:solidFill>
              </a:rPr>
              <a:t> </a:t>
            </a:r>
            <a:r>
              <a:rPr lang="fr-FR" sz="2400" b="1" dirty="0" err="1">
                <a:solidFill>
                  <a:schemeClr val="bg1"/>
                </a:solidFill>
              </a:rPr>
              <a:t>giving</a:t>
            </a:r>
            <a:r>
              <a:rPr lang="fr-FR" sz="2400" b="1" dirty="0">
                <a:solidFill>
                  <a:schemeClr val="bg1"/>
                </a:solidFill>
              </a:rPr>
              <a:t> </a:t>
            </a:r>
            <a:r>
              <a:rPr lang="fr-FR" sz="2400" b="1" dirty="0" err="1">
                <a:solidFill>
                  <a:schemeClr val="bg1"/>
                </a:solidFill>
              </a:rPr>
              <a:t>remains</a:t>
            </a:r>
            <a:r>
              <a:rPr lang="fr-FR" sz="2400" b="1" dirty="0">
                <a:solidFill>
                  <a:schemeClr val="bg1"/>
                </a:solidFill>
              </a:rPr>
              <a:t> the key </a:t>
            </a:r>
            <a:r>
              <a:rPr lang="fr-FR" sz="2400" b="1" dirty="0" err="1">
                <a:solidFill>
                  <a:schemeClr val="bg1"/>
                </a:solidFill>
              </a:rPr>
              <a:t>income</a:t>
            </a:r>
            <a:r>
              <a:rPr lang="fr-FR" sz="2400" b="1" dirty="0">
                <a:solidFill>
                  <a:schemeClr val="bg1"/>
                </a:solidFill>
              </a:rPr>
              <a:t> source</a:t>
            </a:r>
          </a:p>
        </p:txBody>
      </p:sp>
      <p:sp>
        <p:nvSpPr>
          <p:cNvPr id="3" name="TextBox 2">
            <a:extLst>
              <a:ext uri="{FF2B5EF4-FFF2-40B4-BE49-F238E27FC236}">
                <a16:creationId xmlns:a16="http://schemas.microsoft.com/office/drawing/2014/main" id="{2C64E3EF-75CE-E6E9-0A2C-144A49F2F591}"/>
              </a:ext>
            </a:extLst>
          </p:cNvPr>
          <p:cNvSpPr txBox="1"/>
          <p:nvPr/>
        </p:nvSpPr>
        <p:spPr>
          <a:xfrm>
            <a:off x="5331162" y="1411580"/>
            <a:ext cx="3366654" cy="1846659"/>
          </a:xfrm>
          <a:prstGeom prst="rect">
            <a:avLst/>
          </a:prstGeom>
          <a:noFill/>
        </p:spPr>
        <p:txBody>
          <a:bodyPr wrap="square" rtlCol="0">
            <a:spAutoFit/>
          </a:bodyPr>
          <a:lstStyle/>
          <a:p>
            <a:pPr marL="285750" indent="-285750">
              <a:buFont typeface="Arial" panose="020B0604020202020204" pitchFamily="34" charset="0"/>
              <a:buChar char="•"/>
            </a:pPr>
            <a:r>
              <a:rPr lang="en-FR" sz="2400" dirty="0">
                <a:solidFill>
                  <a:srgbClr val="002060"/>
                </a:solidFill>
              </a:rPr>
              <a:t>No exceptional income in 2025</a:t>
            </a:r>
          </a:p>
          <a:p>
            <a:pPr marL="285750" indent="-285750">
              <a:buFont typeface="Arial" panose="020B0604020202020204" pitchFamily="34" charset="0"/>
              <a:buChar char="•"/>
            </a:pPr>
            <a:r>
              <a:rPr lang="en-FR" sz="2400" dirty="0">
                <a:solidFill>
                  <a:srgbClr val="002060"/>
                </a:solidFill>
              </a:rPr>
              <a:t>No fees (weddings, funerals) in 2025</a:t>
            </a:r>
          </a:p>
          <a:p>
            <a:pPr marL="285750" indent="-285750">
              <a:buFont typeface="Arial" panose="020B0604020202020204" pitchFamily="34" charset="0"/>
              <a:buChar char="•"/>
            </a:pPr>
            <a:endParaRPr lang="en-FR" dirty="0">
              <a:solidFill>
                <a:srgbClr val="002060"/>
              </a:solidFill>
            </a:endParaRPr>
          </a:p>
        </p:txBody>
      </p:sp>
      <p:cxnSp>
        <p:nvCxnSpPr>
          <p:cNvPr id="6" name="Straight Connector 5">
            <a:extLst>
              <a:ext uri="{FF2B5EF4-FFF2-40B4-BE49-F238E27FC236}">
                <a16:creationId xmlns:a16="http://schemas.microsoft.com/office/drawing/2014/main" id="{CD15D71D-2970-F303-683C-3E51676B8B0A}"/>
              </a:ext>
            </a:extLst>
          </p:cNvPr>
          <p:cNvCxnSpPr>
            <a:cxnSpLocks/>
          </p:cNvCxnSpPr>
          <p:nvPr/>
        </p:nvCxnSpPr>
        <p:spPr>
          <a:xfrm>
            <a:off x="4121239" y="1200651"/>
            <a:ext cx="1365161" cy="462900"/>
          </a:xfrm>
          <a:prstGeom prst="line">
            <a:avLst/>
          </a:prstGeom>
        </p:spPr>
        <p:style>
          <a:lnRef idx="2">
            <a:schemeClr val="accent1"/>
          </a:lnRef>
          <a:fillRef idx="0">
            <a:schemeClr val="accent1"/>
          </a:fillRef>
          <a:effectRef idx="1">
            <a:schemeClr val="accent1"/>
          </a:effectRef>
          <a:fontRef idx="minor">
            <a:schemeClr val="tx1"/>
          </a:fontRef>
        </p:style>
      </p:cxnSp>
      <p:cxnSp>
        <p:nvCxnSpPr>
          <p:cNvPr id="9" name="Straight Connector 8">
            <a:extLst>
              <a:ext uri="{FF2B5EF4-FFF2-40B4-BE49-F238E27FC236}">
                <a16:creationId xmlns:a16="http://schemas.microsoft.com/office/drawing/2014/main" id="{B85FB338-8244-7438-15DA-DB6866FBABFD}"/>
              </a:ext>
            </a:extLst>
          </p:cNvPr>
          <p:cNvCxnSpPr>
            <a:cxnSpLocks/>
          </p:cNvCxnSpPr>
          <p:nvPr/>
        </p:nvCxnSpPr>
        <p:spPr>
          <a:xfrm flipV="1">
            <a:off x="4320516" y="2334909"/>
            <a:ext cx="1165884" cy="498443"/>
          </a:xfrm>
          <a:prstGeom prst="line">
            <a:avLst/>
          </a:prstGeom>
        </p:spPr>
        <p:style>
          <a:lnRef idx="2">
            <a:schemeClr val="accent1"/>
          </a:lnRef>
          <a:fillRef idx="0">
            <a:schemeClr val="accent1"/>
          </a:fillRef>
          <a:effectRef idx="1">
            <a:schemeClr val="accent1"/>
          </a:effectRef>
          <a:fontRef idx="minor">
            <a:schemeClr val="tx1"/>
          </a:fontRef>
        </p:style>
      </p:cxnSp>
      <p:cxnSp>
        <p:nvCxnSpPr>
          <p:cNvPr id="5" name="Straight Connector 4">
            <a:extLst>
              <a:ext uri="{FF2B5EF4-FFF2-40B4-BE49-F238E27FC236}">
                <a16:creationId xmlns:a16="http://schemas.microsoft.com/office/drawing/2014/main" id="{4E824938-0896-0329-0EA3-CBFC24155303}"/>
              </a:ext>
            </a:extLst>
          </p:cNvPr>
          <p:cNvCxnSpPr>
            <a:cxnSpLocks/>
          </p:cNvCxnSpPr>
          <p:nvPr/>
        </p:nvCxnSpPr>
        <p:spPr>
          <a:xfrm>
            <a:off x="3103585" y="5208702"/>
            <a:ext cx="1660920" cy="0"/>
          </a:xfrm>
          <a:prstGeom prst="line">
            <a:avLst/>
          </a:prstGeom>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8902852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5FE5EACF-B5D8-9448-BD34-9CDF5D63185F}"/>
              </a:ext>
            </a:extLst>
          </p:cNvPr>
          <p:cNvGraphicFramePr>
            <a:graphicFrameLocks noGrp="1"/>
          </p:cNvGraphicFramePr>
          <p:nvPr>
            <p:extLst>
              <p:ext uri="{D42A27DB-BD31-4B8C-83A1-F6EECF244321}">
                <p14:modId xmlns:p14="http://schemas.microsoft.com/office/powerpoint/2010/main" val="2452565606"/>
              </p:ext>
            </p:extLst>
          </p:nvPr>
        </p:nvGraphicFramePr>
        <p:xfrm>
          <a:off x="865412" y="2574471"/>
          <a:ext cx="7413173" cy="2133600"/>
        </p:xfrm>
        <a:graphic>
          <a:graphicData uri="http://schemas.openxmlformats.org/drawingml/2006/table">
            <a:tbl>
              <a:tblPr firstRow="1" bandRow="1">
                <a:tableStyleId>{5C22544A-7EE6-4342-B048-85BDC9FD1C3A}</a:tableStyleId>
              </a:tblPr>
              <a:tblGrid>
                <a:gridCol w="2604298">
                  <a:extLst>
                    <a:ext uri="{9D8B030D-6E8A-4147-A177-3AD203B41FA5}">
                      <a16:colId xmlns:a16="http://schemas.microsoft.com/office/drawing/2014/main" val="2484283419"/>
                    </a:ext>
                  </a:extLst>
                </a:gridCol>
                <a:gridCol w="2488178">
                  <a:extLst>
                    <a:ext uri="{9D8B030D-6E8A-4147-A177-3AD203B41FA5}">
                      <a16:colId xmlns:a16="http://schemas.microsoft.com/office/drawing/2014/main" val="1693973929"/>
                    </a:ext>
                  </a:extLst>
                </a:gridCol>
                <a:gridCol w="2320697">
                  <a:extLst>
                    <a:ext uri="{9D8B030D-6E8A-4147-A177-3AD203B41FA5}">
                      <a16:colId xmlns:a16="http://schemas.microsoft.com/office/drawing/2014/main" val="3012454880"/>
                    </a:ext>
                  </a:extLst>
                </a:gridCol>
              </a:tblGrid>
              <a:tr h="903513">
                <a:tc>
                  <a:txBody>
                    <a:bodyPr/>
                    <a:lstStyle/>
                    <a:p>
                      <a:endParaRPr lang="en-FR" dirty="0"/>
                    </a:p>
                  </a:txBody>
                  <a:tcPr/>
                </a:tc>
                <a:tc>
                  <a:txBody>
                    <a:bodyPr/>
                    <a:lstStyle/>
                    <a:p>
                      <a:pPr algn="r"/>
                      <a:r>
                        <a:rPr lang="en-US" sz="2800" dirty="0"/>
                        <a:t>2025</a:t>
                      </a:r>
                      <a:endParaRPr lang="en-FR" sz="2800" dirty="0"/>
                    </a:p>
                  </a:txBody>
                  <a:tcPr anchor="b"/>
                </a:tc>
                <a:tc>
                  <a:txBody>
                    <a:bodyPr/>
                    <a:lstStyle/>
                    <a:p>
                      <a:pPr marL="0" algn="r" defTabSz="457200" rtl="0" eaLnBrk="1" latinLnBrk="0" hangingPunct="1"/>
                      <a:endParaRPr lang="en-US" sz="2800" b="1" kern="1200" dirty="0">
                        <a:solidFill>
                          <a:schemeClr val="lt1"/>
                        </a:solidFill>
                        <a:latin typeface="+mn-lt"/>
                        <a:ea typeface="+mn-ea"/>
                        <a:cs typeface="+mn-cs"/>
                      </a:endParaRPr>
                    </a:p>
                    <a:p>
                      <a:pPr algn="r"/>
                      <a:r>
                        <a:rPr lang="en-US" sz="2800" dirty="0"/>
                        <a:t>2024</a:t>
                      </a:r>
                      <a:endParaRPr lang="en-FR" sz="2800" dirty="0"/>
                    </a:p>
                  </a:txBody>
                  <a:tcPr anchor="b"/>
                </a:tc>
                <a:extLst>
                  <a:ext uri="{0D108BD9-81ED-4DB2-BD59-A6C34878D82A}">
                    <a16:rowId xmlns:a16="http://schemas.microsoft.com/office/drawing/2014/main" val="322639651"/>
                  </a:ext>
                </a:extLst>
              </a:tr>
              <a:tr h="903513">
                <a:tc>
                  <a:txBody>
                    <a:bodyPr/>
                    <a:lstStyle/>
                    <a:p>
                      <a:r>
                        <a:rPr lang="en-FR" sz="3600" dirty="0">
                          <a:latin typeface="+mj-lt"/>
                        </a:rPr>
                        <a:t>Total Expenditure</a:t>
                      </a:r>
                    </a:p>
                  </a:txBody>
                  <a:tcPr/>
                </a:tc>
                <a:tc>
                  <a:txBody>
                    <a:bodyPr/>
                    <a:lstStyle/>
                    <a:p>
                      <a:pPr marL="0" marR="0" lvl="0" indent="0" algn="r" defTabSz="457200" rtl="0" eaLnBrk="1" fontAlgn="b" latinLnBrk="0" hangingPunct="1">
                        <a:lnSpc>
                          <a:spcPct val="100000"/>
                        </a:lnSpc>
                        <a:spcBef>
                          <a:spcPts val="0"/>
                        </a:spcBef>
                        <a:spcAft>
                          <a:spcPts val="0"/>
                        </a:spcAft>
                        <a:buClrTx/>
                        <a:buSzTx/>
                        <a:buFontTx/>
                        <a:buNone/>
                        <a:tabLst/>
                        <a:defRPr/>
                      </a:pPr>
                      <a:r>
                        <a:rPr lang="en-US" sz="2400" b="0" i="0" u="none" strike="noStrike" dirty="0">
                          <a:solidFill>
                            <a:srgbClr val="000000"/>
                          </a:solidFill>
                          <a:effectLst/>
                          <a:latin typeface="Arial" panose="020B0604020202020204" pitchFamily="34" charset="0"/>
                          <a:cs typeface="Arial" panose="020B0604020202020204" pitchFamily="34" charset="0"/>
                        </a:rPr>
                        <a:t>€</a:t>
                      </a:r>
                      <a:r>
                        <a:rPr lang="en-US" sz="3200" b="0" i="0" u="none" strike="noStrike" dirty="0">
                          <a:solidFill>
                            <a:srgbClr val="000000"/>
                          </a:solidFill>
                          <a:effectLst/>
                          <a:latin typeface="Arial" panose="020B0604020202020204" pitchFamily="34" charset="0"/>
                          <a:cs typeface="Arial" panose="020B0604020202020204" pitchFamily="34" charset="0"/>
                        </a:rPr>
                        <a:t> </a:t>
                      </a:r>
                      <a:r>
                        <a:rPr lang="en-US" sz="3200" b="1" i="0" u="none" strike="noStrike" kern="1200" dirty="0">
                          <a:solidFill>
                            <a:schemeClr val="dk1"/>
                          </a:solidFill>
                          <a:effectLst/>
                          <a:latin typeface="+mn-lt"/>
                          <a:ea typeface="+mn-ea"/>
                          <a:cs typeface="+mn-cs"/>
                        </a:rPr>
                        <a:t>45,154</a:t>
                      </a:r>
                      <a:endParaRPr lang="en-FR" sz="3200" b="1" i="0" u="none" strike="noStrike" kern="1200" dirty="0">
                        <a:solidFill>
                          <a:schemeClr val="dk1"/>
                        </a:solidFill>
                        <a:effectLst/>
                        <a:latin typeface="+mn-lt"/>
                        <a:ea typeface="+mn-ea"/>
                        <a:cs typeface="+mn-cs"/>
                      </a:endParaRPr>
                    </a:p>
                    <a:p>
                      <a:pPr marL="0" marR="0" lvl="0" indent="0" algn="r" defTabSz="457200" rtl="0" eaLnBrk="1" fontAlgn="b" latinLnBrk="0" hangingPunct="1">
                        <a:lnSpc>
                          <a:spcPct val="100000"/>
                        </a:lnSpc>
                        <a:spcBef>
                          <a:spcPts val="0"/>
                        </a:spcBef>
                        <a:spcAft>
                          <a:spcPts val="0"/>
                        </a:spcAft>
                        <a:buClrTx/>
                        <a:buSzTx/>
                        <a:buFontTx/>
                        <a:buNone/>
                        <a:tabLst/>
                        <a:defRPr/>
                      </a:pPr>
                      <a:endParaRPr lang="en-FR" sz="3200" b="1" i="0" u="none" strike="noStrike" kern="1200" dirty="0">
                        <a:solidFill>
                          <a:schemeClr val="dk1"/>
                        </a:solidFill>
                        <a:effectLst/>
                        <a:latin typeface="+mn-lt"/>
                        <a:ea typeface="+mn-ea"/>
                        <a:cs typeface="+mn-cs"/>
                      </a:endParaRPr>
                    </a:p>
                  </a:txBody>
                  <a:tcPr marL="9525" marR="9525" marT="9525" marB="0" anchor="b"/>
                </a:tc>
                <a:tc>
                  <a:txBody>
                    <a:bodyPr/>
                    <a:lstStyle/>
                    <a:p>
                      <a:pPr marL="0" marR="0" lvl="0" indent="0" algn="r" defTabSz="457200" rtl="0" eaLnBrk="1" fontAlgn="b" latinLnBrk="0" hangingPunct="1">
                        <a:lnSpc>
                          <a:spcPct val="100000"/>
                        </a:lnSpc>
                        <a:spcBef>
                          <a:spcPts val="0"/>
                        </a:spcBef>
                        <a:spcAft>
                          <a:spcPts val="0"/>
                        </a:spcAft>
                        <a:buClrTx/>
                        <a:buSzTx/>
                        <a:buFontTx/>
                        <a:buNone/>
                        <a:tabLst/>
                        <a:defRPr/>
                      </a:pPr>
                      <a:r>
                        <a:rPr lang="en-US" sz="2400" b="0" i="0" u="none" strike="noStrike" dirty="0">
                          <a:solidFill>
                            <a:srgbClr val="000000"/>
                          </a:solidFill>
                          <a:effectLst/>
                          <a:latin typeface="Arial" panose="020B0604020202020204" pitchFamily="34" charset="0"/>
                          <a:cs typeface="Arial" panose="020B0604020202020204" pitchFamily="34" charset="0"/>
                        </a:rPr>
                        <a:t>€</a:t>
                      </a:r>
                      <a:r>
                        <a:rPr lang="en-US" sz="3200" b="0" i="0" u="none" strike="noStrike" dirty="0">
                          <a:solidFill>
                            <a:srgbClr val="000000"/>
                          </a:solidFill>
                          <a:effectLst/>
                          <a:latin typeface="Arial" panose="020B0604020202020204" pitchFamily="34" charset="0"/>
                          <a:cs typeface="Arial" panose="020B0604020202020204" pitchFamily="34" charset="0"/>
                        </a:rPr>
                        <a:t> </a:t>
                      </a:r>
                      <a:r>
                        <a:rPr lang="en-US" sz="3200" b="1" i="0" u="none" strike="noStrike" kern="1200" dirty="0">
                          <a:solidFill>
                            <a:schemeClr val="dk1"/>
                          </a:solidFill>
                          <a:effectLst/>
                          <a:latin typeface="+mn-lt"/>
                          <a:ea typeface="+mn-ea"/>
                          <a:cs typeface="+mn-cs"/>
                        </a:rPr>
                        <a:t>75,385</a:t>
                      </a:r>
                    </a:p>
                    <a:p>
                      <a:pPr marL="0" marR="0" lvl="0" indent="0" algn="r" defTabSz="457200" rtl="0" eaLnBrk="1" fontAlgn="b" latinLnBrk="0" hangingPunct="1">
                        <a:lnSpc>
                          <a:spcPct val="100000"/>
                        </a:lnSpc>
                        <a:spcBef>
                          <a:spcPts val="0"/>
                        </a:spcBef>
                        <a:spcAft>
                          <a:spcPts val="0"/>
                        </a:spcAft>
                        <a:buClrTx/>
                        <a:buSzTx/>
                        <a:buFontTx/>
                        <a:buNone/>
                        <a:tabLst/>
                        <a:defRPr/>
                      </a:pPr>
                      <a:endParaRPr lang="en-FR" sz="3200" b="1" i="0" u="none" strike="noStrike" kern="1200" dirty="0">
                        <a:solidFill>
                          <a:schemeClr val="dk1"/>
                        </a:solidFill>
                        <a:effectLst/>
                        <a:latin typeface="+mn-lt"/>
                        <a:ea typeface="+mn-ea"/>
                        <a:cs typeface="+mn-cs"/>
                      </a:endParaRPr>
                    </a:p>
                  </a:txBody>
                  <a:tcPr marL="9525" marR="9525" marT="9525" marB="0" anchor="b"/>
                </a:tc>
                <a:extLst>
                  <a:ext uri="{0D108BD9-81ED-4DB2-BD59-A6C34878D82A}">
                    <a16:rowId xmlns:a16="http://schemas.microsoft.com/office/drawing/2014/main" val="344506332"/>
                  </a:ext>
                </a:extLst>
              </a:tr>
            </a:tbl>
          </a:graphicData>
        </a:graphic>
      </p:graphicFrame>
      <p:sp>
        <p:nvSpPr>
          <p:cNvPr id="3" name="TextBox 2">
            <a:extLst>
              <a:ext uri="{FF2B5EF4-FFF2-40B4-BE49-F238E27FC236}">
                <a16:creationId xmlns:a16="http://schemas.microsoft.com/office/drawing/2014/main" id="{AC3C7DB3-7B99-3A4C-B24A-17D3D7EDF6FA}"/>
              </a:ext>
            </a:extLst>
          </p:cNvPr>
          <p:cNvSpPr txBox="1"/>
          <p:nvPr/>
        </p:nvSpPr>
        <p:spPr>
          <a:xfrm>
            <a:off x="1510390" y="865107"/>
            <a:ext cx="6123215" cy="1200329"/>
          </a:xfrm>
          <a:prstGeom prst="rect">
            <a:avLst/>
          </a:prstGeom>
          <a:noFill/>
        </p:spPr>
        <p:txBody>
          <a:bodyPr wrap="square" rtlCol="0">
            <a:spAutoFit/>
          </a:bodyPr>
          <a:lstStyle/>
          <a:p>
            <a:pPr algn="ctr"/>
            <a:r>
              <a:rPr lang="en-FR" sz="3600" b="1" dirty="0">
                <a:solidFill>
                  <a:schemeClr val="bg1"/>
                </a:solidFill>
              </a:rPr>
              <a:t>EXPENDITURE </a:t>
            </a:r>
            <a:endParaRPr lang="en-US" sz="3600" b="1" dirty="0">
              <a:solidFill>
                <a:schemeClr val="bg1"/>
              </a:solidFill>
            </a:endParaRPr>
          </a:p>
          <a:p>
            <a:pPr algn="ctr"/>
            <a:r>
              <a:rPr lang="en-FR" sz="3600" b="1" dirty="0">
                <a:solidFill>
                  <a:schemeClr val="bg1"/>
                </a:solidFill>
              </a:rPr>
              <a:t>202</a:t>
            </a:r>
            <a:r>
              <a:rPr lang="en-US" sz="3600" b="1" dirty="0">
                <a:solidFill>
                  <a:schemeClr val="bg1"/>
                </a:solidFill>
              </a:rPr>
              <a:t>5</a:t>
            </a:r>
            <a:r>
              <a:rPr lang="en-FR" sz="3600" b="1" dirty="0">
                <a:solidFill>
                  <a:schemeClr val="bg1"/>
                </a:solidFill>
              </a:rPr>
              <a:t> AND 202</a:t>
            </a:r>
            <a:r>
              <a:rPr lang="en-US" sz="3600" b="1" dirty="0">
                <a:solidFill>
                  <a:schemeClr val="bg1"/>
                </a:solidFill>
              </a:rPr>
              <a:t>4</a:t>
            </a:r>
            <a:endParaRPr lang="en-FR" sz="3600" b="1" dirty="0">
              <a:solidFill>
                <a:schemeClr val="bg1"/>
              </a:solidFill>
            </a:endParaRPr>
          </a:p>
        </p:txBody>
      </p:sp>
      <mc:AlternateContent xmlns:mc="http://schemas.openxmlformats.org/markup-compatibility/2006" xmlns:p14="http://schemas.microsoft.com/office/powerpoint/2010/main">
        <mc:Choice Requires="p14">
          <p:contentPart p14:bwMode="auto" r:id="rId3">
            <p14:nvContentPartPr>
              <p14:cNvPr id="7" name="Ink 6">
                <a:extLst>
                  <a:ext uri="{FF2B5EF4-FFF2-40B4-BE49-F238E27FC236}">
                    <a16:creationId xmlns:a16="http://schemas.microsoft.com/office/drawing/2014/main" id="{88FF3EDD-55DD-CD4A-B8A5-C7C6BEEC1E9C}"/>
                  </a:ext>
                </a:extLst>
              </p14:cNvPr>
              <p14:cNvContentPartPr/>
              <p14:nvPr/>
            </p14:nvContentPartPr>
            <p14:xfrm>
              <a:off x="4673458" y="731073"/>
              <a:ext cx="360" cy="360"/>
            </p14:xfrm>
          </p:contentPart>
        </mc:Choice>
        <mc:Fallback xmlns="">
          <p:pic>
            <p:nvPicPr>
              <p:cNvPr id="7" name="Ink 6">
                <a:extLst>
                  <a:ext uri="{FF2B5EF4-FFF2-40B4-BE49-F238E27FC236}">
                    <a16:creationId xmlns:a16="http://schemas.microsoft.com/office/drawing/2014/main" id="{88FF3EDD-55DD-CD4A-B8A5-C7C6BEEC1E9C}"/>
                  </a:ext>
                </a:extLst>
              </p:cNvPr>
              <p:cNvPicPr/>
              <p:nvPr/>
            </p:nvPicPr>
            <p:blipFill>
              <a:blip r:embed="rId4"/>
              <a:stretch>
                <a:fillRect/>
              </a:stretch>
            </p:blipFill>
            <p:spPr>
              <a:xfrm>
                <a:off x="4664458" y="722073"/>
                <a:ext cx="1800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8" name="Ink 7">
                <a:extLst>
                  <a:ext uri="{FF2B5EF4-FFF2-40B4-BE49-F238E27FC236}">
                    <a16:creationId xmlns:a16="http://schemas.microsoft.com/office/drawing/2014/main" id="{66F88992-A302-D541-A001-022F53AE306E}"/>
                  </a:ext>
                </a:extLst>
              </p14:cNvPr>
              <p14:cNvContentPartPr/>
              <p14:nvPr/>
            </p14:nvContentPartPr>
            <p14:xfrm>
              <a:off x="-2220542" y="4277793"/>
              <a:ext cx="360" cy="360"/>
            </p14:xfrm>
          </p:contentPart>
        </mc:Choice>
        <mc:Fallback xmlns="">
          <p:pic>
            <p:nvPicPr>
              <p:cNvPr id="8" name="Ink 7">
                <a:extLst>
                  <a:ext uri="{FF2B5EF4-FFF2-40B4-BE49-F238E27FC236}">
                    <a16:creationId xmlns:a16="http://schemas.microsoft.com/office/drawing/2014/main" id="{66F88992-A302-D541-A001-022F53AE306E}"/>
                  </a:ext>
                </a:extLst>
              </p:cNvPr>
              <p:cNvPicPr/>
              <p:nvPr/>
            </p:nvPicPr>
            <p:blipFill>
              <a:blip r:embed="rId4"/>
              <a:stretch>
                <a:fillRect/>
              </a:stretch>
            </p:blipFill>
            <p:spPr>
              <a:xfrm>
                <a:off x="-2229542" y="4268793"/>
                <a:ext cx="18000" cy="18000"/>
              </a:xfrm>
              <a:prstGeom prst="rect">
                <a:avLst/>
              </a:prstGeom>
            </p:spPr>
          </p:pic>
        </mc:Fallback>
      </mc:AlternateContent>
    </p:spTree>
    <p:extLst>
      <p:ext uri="{BB962C8B-B14F-4D97-AF65-F5344CB8AC3E}">
        <p14:creationId xmlns:p14="http://schemas.microsoft.com/office/powerpoint/2010/main" val="40301029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6DFC34EA-5EFB-34E5-E784-A0C66712FB1A}"/>
              </a:ext>
            </a:extLst>
          </p:cNvPr>
          <p:cNvPicPr>
            <a:picLocks noChangeAspect="1"/>
          </p:cNvPicPr>
          <p:nvPr/>
        </p:nvPicPr>
        <p:blipFill>
          <a:blip r:embed="rId3"/>
          <a:stretch>
            <a:fillRect/>
          </a:stretch>
        </p:blipFill>
        <p:spPr>
          <a:xfrm>
            <a:off x="740535" y="141797"/>
            <a:ext cx="7662930" cy="3638820"/>
          </a:xfrm>
          <a:prstGeom prst="rect">
            <a:avLst/>
          </a:prstGeom>
        </p:spPr>
      </p:pic>
      <p:sp>
        <p:nvSpPr>
          <p:cNvPr id="4" name="ZoneTexte 3">
            <a:extLst>
              <a:ext uri="{FF2B5EF4-FFF2-40B4-BE49-F238E27FC236}">
                <a16:creationId xmlns:a16="http://schemas.microsoft.com/office/drawing/2014/main" id="{86C61EDF-4E20-6581-1D2C-057365F3E7DB}"/>
              </a:ext>
            </a:extLst>
          </p:cNvPr>
          <p:cNvSpPr txBox="1"/>
          <p:nvPr/>
        </p:nvSpPr>
        <p:spPr>
          <a:xfrm>
            <a:off x="164892" y="3861145"/>
            <a:ext cx="8020641" cy="430887"/>
          </a:xfrm>
          <a:prstGeom prst="rect">
            <a:avLst/>
          </a:prstGeom>
          <a:noFill/>
        </p:spPr>
        <p:txBody>
          <a:bodyPr wrap="square" rtlCol="0">
            <a:spAutoFit/>
          </a:bodyPr>
          <a:lstStyle/>
          <a:p>
            <a:r>
              <a:rPr lang="fr-FR" sz="2200" dirty="0">
                <a:solidFill>
                  <a:schemeClr val="bg1"/>
                </a:solidFill>
              </a:rPr>
              <a:t>Major changes in </a:t>
            </a:r>
            <a:r>
              <a:rPr lang="fr-FR" sz="2200" dirty="0" err="1">
                <a:solidFill>
                  <a:schemeClr val="bg1"/>
                </a:solidFill>
              </a:rPr>
              <a:t>expenditure</a:t>
            </a:r>
            <a:r>
              <a:rPr lang="fr-FR" sz="2200" dirty="0">
                <a:solidFill>
                  <a:schemeClr val="bg1"/>
                </a:solidFill>
              </a:rPr>
              <a:t> </a:t>
            </a:r>
            <a:r>
              <a:rPr lang="fr-FR" sz="2200" dirty="0" err="1">
                <a:solidFill>
                  <a:schemeClr val="bg1"/>
                </a:solidFill>
              </a:rPr>
              <a:t>year</a:t>
            </a:r>
            <a:r>
              <a:rPr lang="fr-FR" sz="2200" dirty="0">
                <a:solidFill>
                  <a:schemeClr val="bg1"/>
                </a:solidFill>
              </a:rPr>
              <a:t> on </a:t>
            </a:r>
            <a:r>
              <a:rPr lang="fr-FR" sz="2200" dirty="0" err="1">
                <a:solidFill>
                  <a:schemeClr val="bg1"/>
                </a:solidFill>
              </a:rPr>
              <a:t>year</a:t>
            </a:r>
            <a:r>
              <a:rPr lang="fr-FR" sz="2200" dirty="0">
                <a:solidFill>
                  <a:schemeClr val="bg1"/>
                </a:solidFill>
              </a:rPr>
              <a:t> </a:t>
            </a:r>
          </a:p>
        </p:txBody>
      </p:sp>
      <p:sp>
        <p:nvSpPr>
          <p:cNvPr id="5" name="ZoneTexte 4">
            <a:extLst>
              <a:ext uri="{FF2B5EF4-FFF2-40B4-BE49-F238E27FC236}">
                <a16:creationId xmlns:a16="http://schemas.microsoft.com/office/drawing/2014/main" id="{13C5A0CB-2A5B-2CA4-88E2-ED71C3B4FF43}"/>
              </a:ext>
            </a:extLst>
          </p:cNvPr>
          <p:cNvSpPr txBox="1"/>
          <p:nvPr/>
        </p:nvSpPr>
        <p:spPr>
          <a:xfrm>
            <a:off x="164892" y="4198211"/>
            <a:ext cx="8619344" cy="769441"/>
          </a:xfrm>
          <a:prstGeom prst="rect">
            <a:avLst/>
          </a:prstGeom>
          <a:noFill/>
        </p:spPr>
        <p:txBody>
          <a:bodyPr wrap="square" rtlCol="0">
            <a:spAutoFit/>
          </a:bodyPr>
          <a:lstStyle/>
          <a:p>
            <a:r>
              <a:rPr lang="fr-FR" sz="2200" dirty="0">
                <a:solidFill>
                  <a:schemeClr val="bg1"/>
                </a:solidFill>
              </a:rPr>
              <a:t>No </a:t>
            </a:r>
            <a:r>
              <a:rPr lang="fr-FR" sz="2200" dirty="0" err="1">
                <a:solidFill>
                  <a:schemeClr val="bg1"/>
                </a:solidFill>
              </a:rPr>
              <a:t>Chaplain</a:t>
            </a:r>
            <a:r>
              <a:rPr lang="fr-FR" sz="2200" dirty="0">
                <a:solidFill>
                  <a:schemeClr val="bg1"/>
                </a:solidFill>
              </a:rPr>
              <a:t>, </a:t>
            </a:r>
            <a:r>
              <a:rPr lang="fr-FR" sz="2200" dirty="0" err="1">
                <a:solidFill>
                  <a:schemeClr val="bg1"/>
                </a:solidFill>
              </a:rPr>
              <a:t>so</a:t>
            </a:r>
            <a:r>
              <a:rPr lang="fr-FR" sz="2200" dirty="0">
                <a:solidFill>
                  <a:schemeClr val="bg1"/>
                </a:solidFill>
              </a:rPr>
              <a:t> no </a:t>
            </a:r>
            <a:r>
              <a:rPr lang="fr-FR" sz="2200" dirty="0" err="1">
                <a:solidFill>
                  <a:schemeClr val="bg1"/>
                </a:solidFill>
              </a:rPr>
              <a:t>stipend</a:t>
            </a:r>
            <a:r>
              <a:rPr lang="fr-FR" sz="2200" dirty="0">
                <a:solidFill>
                  <a:schemeClr val="bg1"/>
                </a:solidFill>
              </a:rPr>
              <a:t> – </a:t>
            </a:r>
            <a:r>
              <a:rPr lang="fr-FR" sz="2200" dirty="0" err="1">
                <a:solidFill>
                  <a:schemeClr val="bg1"/>
                </a:solidFill>
              </a:rPr>
              <a:t>reduces</a:t>
            </a:r>
            <a:r>
              <a:rPr lang="fr-FR" sz="2200" dirty="0">
                <a:solidFill>
                  <a:schemeClr val="bg1"/>
                </a:solidFill>
              </a:rPr>
              <a:t> </a:t>
            </a:r>
            <a:r>
              <a:rPr lang="fr-FR" sz="2200" dirty="0" err="1">
                <a:solidFill>
                  <a:schemeClr val="bg1"/>
                </a:solidFill>
              </a:rPr>
              <a:t>expenses</a:t>
            </a:r>
            <a:r>
              <a:rPr lang="fr-FR" sz="2200" dirty="0">
                <a:solidFill>
                  <a:schemeClr val="bg1"/>
                </a:solidFill>
              </a:rPr>
              <a:t> by </a:t>
            </a:r>
            <a:r>
              <a:rPr lang="fr-FR" sz="2200" dirty="0" err="1">
                <a:solidFill>
                  <a:schemeClr val="bg1"/>
                </a:solidFill>
              </a:rPr>
              <a:t>almost</a:t>
            </a:r>
            <a:r>
              <a:rPr lang="fr-FR" sz="2200" dirty="0">
                <a:solidFill>
                  <a:schemeClr val="bg1"/>
                </a:solidFill>
              </a:rPr>
              <a:t> €40,000. </a:t>
            </a:r>
            <a:r>
              <a:rPr lang="fr-FR" sz="2200" dirty="0" err="1">
                <a:solidFill>
                  <a:schemeClr val="bg1"/>
                </a:solidFill>
              </a:rPr>
              <a:t>Locum</a:t>
            </a:r>
            <a:r>
              <a:rPr lang="fr-FR" sz="2200" dirty="0">
                <a:solidFill>
                  <a:schemeClr val="bg1"/>
                </a:solidFill>
              </a:rPr>
              <a:t> </a:t>
            </a:r>
            <a:r>
              <a:rPr lang="fr-FR" sz="2200" dirty="0" err="1">
                <a:solidFill>
                  <a:schemeClr val="bg1"/>
                </a:solidFill>
              </a:rPr>
              <a:t>related</a:t>
            </a:r>
            <a:r>
              <a:rPr lang="fr-FR" sz="2200" dirty="0">
                <a:solidFill>
                  <a:schemeClr val="bg1"/>
                </a:solidFill>
              </a:rPr>
              <a:t> </a:t>
            </a:r>
            <a:r>
              <a:rPr lang="fr-FR" sz="2200" dirty="0" err="1">
                <a:solidFill>
                  <a:schemeClr val="bg1"/>
                </a:solidFill>
              </a:rPr>
              <a:t>costs</a:t>
            </a:r>
            <a:r>
              <a:rPr lang="fr-FR" sz="2200" dirty="0">
                <a:solidFill>
                  <a:schemeClr val="bg1"/>
                </a:solidFill>
              </a:rPr>
              <a:t> </a:t>
            </a:r>
            <a:r>
              <a:rPr lang="fr-FR" sz="2200" dirty="0" err="1">
                <a:solidFill>
                  <a:schemeClr val="bg1"/>
                </a:solidFill>
              </a:rPr>
              <a:t>only</a:t>
            </a:r>
            <a:r>
              <a:rPr lang="fr-FR" sz="2200" dirty="0">
                <a:solidFill>
                  <a:schemeClr val="bg1"/>
                </a:solidFill>
              </a:rPr>
              <a:t> €5,500</a:t>
            </a:r>
          </a:p>
        </p:txBody>
      </p:sp>
      <p:sp>
        <p:nvSpPr>
          <p:cNvPr id="6" name="ZoneTexte 5">
            <a:extLst>
              <a:ext uri="{FF2B5EF4-FFF2-40B4-BE49-F238E27FC236}">
                <a16:creationId xmlns:a16="http://schemas.microsoft.com/office/drawing/2014/main" id="{C15187EA-C55A-BA21-1E39-2C028548024A}"/>
              </a:ext>
            </a:extLst>
          </p:cNvPr>
          <p:cNvSpPr txBox="1"/>
          <p:nvPr/>
        </p:nvSpPr>
        <p:spPr>
          <a:xfrm>
            <a:off x="164892" y="4848481"/>
            <a:ext cx="8619344" cy="769441"/>
          </a:xfrm>
          <a:prstGeom prst="rect">
            <a:avLst/>
          </a:prstGeom>
          <a:noFill/>
        </p:spPr>
        <p:txBody>
          <a:bodyPr wrap="square" rtlCol="0">
            <a:spAutoFit/>
          </a:bodyPr>
          <a:lstStyle/>
          <a:p>
            <a:r>
              <a:rPr lang="fr-FR" sz="2200" dirty="0" err="1">
                <a:solidFill>
                  <a:schemeClr val="bg1"/>
                </a:solidFill>
              </a:rPr>
              <a:t>Cost</a:t>
            </a:r>
            <a:r>
              <a:rPr lang="fr-FR" sz="2200" dirty="0">
                <a:solidFill>
                  <a:schemeClr val="bg1"/>
                </a:solidFill>
              </a:rPr>
              <a:t> of </a:t>
            </a:r>
            <a:r>
              <a:rPr lang="fr-FR" sz="2200" dirty="0" err="1">
                <a:solidFill>
                  <a:schemeClr val="bg1"/>
                </a:solidFill>
              </a:rPr>
              <a:t>Chaplain’s</a:t>
            </a:r>
            <a:r>
              <a:rPr lang="fr-FR" sz="2200" dirty="0">
                <a:solidFill>
                  <a:schemeClr val="bg1"/>
                </a:solidFill>
              </a:rPr>
              <a:t> accommodation </a:t>
            </a:r>
            <a:r>
              <a:rPr lang="fr-FR" sz="2200" dirty="0" err="1">
                <a:solidFill>
                  <a:schemeClr val="bg1"/>
                </a:solidFill>
              </a:rPr>
              <a:t>still</a:t>
            </a:r>
            <a:r>
              <a:rPr lang="fr-FR" sz="2200" dirty="0">
                <a:solidFill>
                  <a:schemeClr val="bg1"/>
                </a:solidFill>
              </a:rPr>
              <a:t> </a:t>
            </a:r>
            <a:r>
              <a:rPr lang="fr-FR" sz="2200" dirty="0" err="1">
                <a:solidFill>
                  <a:schemeClr val="bg1"/>
                </a:solidFill>
              </a:rPr>
              <a:t>affected</a:t>
            </a:r>
            <a:r>
              <a:rPr lang="fr-FR" sz="2200" dirty="0">
                <a:solidFill>
                  <a:schemeClr val="bg1"/>
                </a:solidFill>
              </a:rPr>
              <a:t> by major </a:t>
            </a:r>
            <a:r>
              <a:rPr lang="fr-FR" sz="2200" dirty="0" err="1">
                <a:solidFill>
                  <a:schemeClr val="bg1"/>
                </a:solidFill>
              </a:rPr>
              <a:t>repair</a:t>
            </a:r>
            <a:r>
              <a:rPr lang="fr-FR" sz="2200" dirty="0">
                <a:solidFill>
                  <a:schemeClr val="bg1"/>
                </a:solidFill>
              </a:rPr>
              <a:t> </a:t>
            </a:r>
            <a:r>
              <a:rPr lang="fr-FR" sz="2200" dirty="0" err="1">
                <a:solidFill>
                  <a:schemeClr val="bg1"/>
                </a:solidFill>
              </a:rPr>
              <a:t>costs</a:t>
            </a:r>
            <a:r>
              <a:rPr lang="fr-FR" sz="2200" dirty="0">
                <a:solidFill>
                  <a:schemeClr val="bg1"/>
                </a:solidFill>
              </a:rPr>
              <a:t>. €14,000 in 2025. </a:t>
            </a:r>
            <a:r>
              <a:rPr lang="fr-FR" sz="2200" dirty="0" err="1">
                <a:solidFill>
                  <a:schemeClr val="bg1"/>
                </a:solidFill>
              </a:rPr>
              <a:t>Still</a:t>
            </a:r>
            <a:r>
              <a:rPr lang="fr-FR" sz="2200" dirty="0">
                <a:solidFill>
                  <a:schemeClr val="bg1"/>
                </a:solidFill>
              </a:rPr>
              <a:t> more to come </a:t>
            </a:r>
            <a:r>
              <a:rPr lang="fr-FR" sz="2200" dirty="0" err="1">
                <a:solidFill>
                  <a:schemeClr val="bg1"/>
                </a:solidFill>
              </a:rPr>
              <a:t>with</a:t>
            </a:r>
            <a:r>
              <a:rPr lang="fr-FR" sz="2200" dirty="0">
                <a:solidFill>
                  <a:schemeClr val="bg1"/>
                </a:solidFill>
              </a:rPr>
              <a:t>  €8,600 </a:t>
            </a:r>
            <a:r>
              <a:rPr lang="fr-FR" sz="2200" dirty="0" err="1">
                <a:solidFill>
                  <a:schemeClr val="bg1"/>
                </a:solidFill>
              </a:rPr>
              <a:t>repairs</a:t>
            </a:r>
            <a:r>
              <a:rPr lang="fr-FR" sz="2200" dirty="0">
                <a:solidFill>
                  <a:schemeClr val="bg1"/>
                </a:solidFill>
              </a:rPr>
              <a:t> </a:t>
            </a:r>
            <a:r>
              <a:rPr lang="fr-FR" sz="2200" dirty="0" err="1">
                <a:solidFill>
                  <a:schemeClr val="bg1"/>
                </a:solidFill>
              </a:rPr>
              <a:t>expected</a:t>
            </a:r>
            <a:r>
              <a:rPr lang="fr-FR" sz="2200" dirty="0">
                <a:solidFill>
                  <a:schemeClr val="bg1"/>
                </a:solidFill>
              </a:rPr>
              <a:t> in 2026</a:t>
            </a:r>
          </a:p>
        </p:txBody>
      </p:sp>
      <p:sp>
        <p:nvSpPr>
          <p:cNvPr id="7" name="ZoneTexte 6">
            <a:extLst>
              <a:ext uri="{FF2B5EF4-FFF2-40B4-BE49-F238E27FC236}">
                <a16:creationId xmlns:a16="http://schemas.microsoft.com/office/drawing/2014/main" id="{662A27C4-2014-70E0-364C-C5DA98BD33D8}"/>
              </a:ext>
            </a:extLst>
          </p:cNvPr>
          <p:cNvSpPr txBox="1"/>
          <p:nvPr/>
        </p:nvSpPr>
        <p:spPr>
          <a:xfrm>
            <a:off x="164892" y="5494812"/>
            <a:ext cx="8619344" cy="430887"/>
          </a:xfrm>
          <a:prstGeom prst="rect">
            <a:avLst/>
          </a:prstGeom>
          <a:noFill/>
        </p:spPr>
        <p:txBody>
          <a:bodyPr wrap="square" rtlCol="0">
            <a:spAutoFit/>
          </a:bodyPr>
          <a:lstStyle/>
          <a:p>
            <a:r>
              <a:rPr lang="fr-FR" sz="2200" dirty="0" err="1">
                <a:solidFill>
                  <a:schemeClr val="bg1"/>
                </a:solidFill>
              </a:rPr>
              <a:t>Lower</a:t>
            </a:r>
            <a:r>
              <a:rPr lang="fr-FR" sz="2200" dirty="0">
                <a:solidFill>
                  <a:schemeClr val="bg1"/>
                </a:solidFill>
              </a:rPr>
              <a:t> </a:t>
            </a:r>
            <a:r>
              <a:rPr lang="fr-FR" sz="2200" dirty="0" err="1">
                <a:solidFill>
                  <a:schemeClr val="bg1"/>
                </a:solidFill>
              </a:rPr>
              <a:t>general</a:t>
            </a:r>
            <a:r>
              <a:rPr lang="fr-FR" sz="2200" dirty="0">
                <a:solidFill>
                  <a:schemeClr val="bg1"/>
                </a:solidFill>
              </a:rPr>
              <a:t> </a:t>
            </a:r>
            <a:r>
              <a:rPr lang="fr-FR" sz="2200" dirty="0" err="1">
                <a:solidFill>
                  <a:schemeClr val="bg1"/>
                </a:solidFill>
              </a:rPr>
              <a:t>worship</a:t>
            </a:r>
            <a:r>
              <a:rPr lang="fr-FR" sz="2200" dirty="0">
                <a:solidFill>
                  <a:schemeClr val="bg1"/>
                </a:solidFill>
              </a:rPr>
              <a:t> </a:t>
            </a:r>
            <a:r>
              <a:rPr lang="fr-FR" sz="2200" dirty="0" err="1">
                <a:solidFill>
                  <a:schemeClr val="bg1"/>
                </a:solidFill>
              </a:rPr>
              <a:t>costs</a:t>
            </a:r>
            <a:r>
              <a:rPr lang="fr-FR" sz="2200" dirty="0">
                <a:solidFill>
                  <a:schemeClr val="bg1"/>
                </a:solidFill>
              </a:rPr>
              <a:t> as no </a:t>
            </a:r>
            <a:r>
              <a:rPr lang="fr-FR" sz="2200" dirty="0" err="1">
                <a:solidFill>
                  <a:schemeClr val="bg1"/>
                </a:solidFill>
              </a:rPr>
              <a:t>Chaplain’s</a:t>
            </a:r>
            <a:r>
              <a:rPr lang="fr-FR" sz="2200" dirty="0">
                <a:solidFill>
                  <a:schemeClr val="bg1"/>
                </a:solidFill>
              </a:rPr>
              <a:t> </a:t>
            </a:r>
            <a:r>
              <a:rPr lang="fr-FR" sz="2200" dirty="0" err="1">
                <a:solidFill>
                  <a:schemeClr val="bg1"/>
                </a:solidFill>
              </a:rPr>
              <a:t>travel</a:t>
            </a:r>
            <a:r>
              <a:rPr lang="fr-FR" sz="2200" dirty="0">
                <a:solidFill>
                  <a:schemeClr val="bg1"/>
                </a:solidFill>
              </a:rPr>
              <a:t> </a:t>
            </a:r>
            <a:r>
              <a:rPr lang="fr-FR" sz="2200" dirty="0" err="1">
                <a:solidFill>
                  <a:schemeClr val="bg1"/>
                </a:solidFill>
              </a:rPr>
              <a:t>expenses</a:t>
            </a:r>
            <a:r>
              <a:rPr lang="fr-FR" sz="2200" dirty="0">
                <a:solidFill>
                  <a:schemeClr val="bg1"/>
                </a:solidFill>
              </a:rPr>
              <a:t> in 2025</a:t>
            </a:r>
          </a:p>
        </p:txBody>
      </p:sp>
      <p:sp>
        <p:nvSpPr>
          <p:cNvPr id="8" name="ZoneTexte 7">
            <a:extLst>
              <a:ext uri="{FF2B5EF4-FFF2-40B4-BE49-F238E27FC236}">
                <a16:creationId xmlns:a16="http://schemas.microsoft.com/office/drawing/2014/main" id="{5CAC7AEA-5985-02DC-4DB0-FAF4BC963323}"/>
              </a:ext>
            </a:extLst>
          </p:cNvPr>
          <p:cNvSpPr txBox="1"/>
          <p:nvPr/>
        </p:nvSpPr>
        <p:spPr>
          <a:xfrm>
            <a:off x="164892" y="5944672"/>
            <a:ext cx="8619344" cy="707886"/>
          </a:xfrm>
          <a:prstGeom prst="rect">
            <a:avLst/>
          </a:prstGeom>
          <a:noFill/>
        </p:spPr>
        <p:txBody>
          <a:bodyPr wrap="square" rtlCol="0">
            <a:spAutoFit/>
          </a:bodyPr>
          <a:lstStyle/>
          <a:p>
            <a:r>
              <a:rPr lang="fr-FR" sz="2000" dirty="0" err="1">
                <a:solidFill>
                  <a:schemeClr val="bg1"/>
                </a:solidFill>
              </a:rPr>
              <a:t>Only</a:t>
            </a:r>
            <a:r>
              <a:rPr lang="fr-FR" sz="2000" dirty="0">
                <a:solidFill>
                  <a:schemeClr val="bg1"/>
                </a:solidFill>
              </a:rPr>
              <a:t> 50% of </a:t>
            </a:r>
            <a:r>
              <a:rPr lang="fr-FR" sz="2000" dirty="0" err="1">
                <a:solidFill>
                  <a:schemeClr val="bg1"/>
                </a:solidFill>
              </a:rPr>
              <a:t>Diocesan</a:t>
            </a:r>
            <a:r>
              <a:rPr lang="fr-FR" sz="2000" dirty="0">
                <a:solidFill>
                  <a:schemeClr val="bg1"/>
                </a:solidFill>
              </a:rPr>
              <a:t> Common Fund </a:t>
            </a:r>
            <a:r>
              <a:rPr lang="fr-FR" sz="2000" dirty="0" err="1">
                <a:solidFill>
                  <a:schemeClr val="bg1"/>
                </a:solidFill>
              </a:rPr>
              <a:t>paid</a:t>
            </a:r>
            <a:r>
              <a:rPr lang="fr-FR" sz="2000" dirty="0">
                <a:solidFill>
                  <a:schemeClr val="bg1"/>
                </a:solidFill>
              </a:rPr>
              <a:t> in 2024. Full </a:t>
            </a:r>
            <a:r>
              <a:rPr lang="fr-FR" sz="2000" dirty="0" err="1">
                <a:solidFill>
                  <a:schemeClr val="bg1"/>
                </a:solidFill>
              </a:rPr>
              <a:t>amount</a:t>
            </a:r>
            <a:r>
              <a:rPr lang="fr-FR" sz="2000" dirty="0">
                <a:solidFill>
                  <a:schemeClr val="bg1"/>
                </a:solidFill>
              </a:rPr>
              <a:t> </a:t>
            </a:r>
            <a:r>
              <a:rPr lang="fr-FR" sz="2000" dirty="0" err="1">
                <a:solidFill>
                  <a:schemeClr val="bg1"/>
                </a:solidFill>
              </a:rPr>
              <a:t>was</a:t>
            </a:r>
            <a:r>
              <a:rPr lang="fr-FR" sz="2000" dirty="0">
                <a:solidFill>
                  <a:schemeClr val="bg1"/>
                </a:solidFill>
              </a:rPr>
              <a:t> </a:t>
            </a:r>
            <a:r>
              <a:rPr lang="fr-FR" sz="2000" dirty="0" err="1">
                <a:solidFill>
                  <a:schemeClr val="bg1"/>
                </a:solidFill>
              </a:rPr>
              <a:t>paid</a:t>
            </a:r>
            <a:r>
              <a:rPr lang="fr-FR" sz="2000" dirty="0">
                <a:solidFill>
                  <a:schemeClr val="bg1"/>
                </a:solidFill>
              </a:rPr>
              <a:t> in 2025, plus a « catch up » to </a:t>
            </a:r>
            <a:r>
              <a:rPr lang="fr-FR" sz="2000" dirty="0" err="1">
                <a:solidFill>
                  <a:schemeClr val="bg1"/>
                </a:solidFill>
              </a:rPr>
              <a:t>pay</a:t>
            </a:r>
            <a:r>
              <a:rPr lang="fr-FR" sz="2000" dirty="0">
                <a:solidFill>
                  <a:schemeClr val="bg1"/>
                </a:solidFill>
              </a:rPr>
              <a:t> </a:t>
            </a:r>
            <a:r>
              <a:rPr lang="fr-FR" sz="2000" dirty="0" err="1">
                <a:solidFill>
                  <a:schemeClr val="bg1"/>
                </a:solidFill>
              </a:rPr>
              <a:t>remainder</a:t>
            </a:r>
            <a:r>
              <a:rPr lang="fr-FR" sz="2000" dirty="0">
                <a:solidFill>
                  <a:schemeClr val="bg1"/>
                </a:solidFill>
              </a:rPr>
              <a:t> of 2024 DCF</a:t>
            </a:r>
          </a:p>
        </p:txBody>
      </p:sp>
    </p:spTree>
    <p:extLst>
      <p:ext uri="{BB962C8B-B14F-4D97-AF65-F5344CB8AC3E}">
        <p14:creationId xmlns:p14="http://schemas.microsoft.com/office/powerpoint/2010/main" val="34527611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72282" y="805457"/>
            <a:ext cx="6799435" cy="646331"/>
          </a:xfrm>
          <a:prstGeom prst="rect">
            <a:avLst/>
          </a:prstGeom>
          <a:noFill/>
        </p:spPr>
        <p:txBody>
          <a:bodyPr wrap="square" rtlCol="0">
            <a:spAutoFit/>
          </a:bodyPr>
          <a:lstStyle/>
          <a:p>
            <a:pPr algn="ctr"/>
            <a:r>
              <a:rPr lang="en-GB" sz="3600" b="1" dirty="0">
                <a:solidFill>
                  <a:srgbClr val="292934"/>
                </a:solidFill>
              </a:rPr>
              <a:t> Excess Income over Expenditure </a:t>
            </a:r>
          </a:p>
        </p:txBody>
      </p:sp>
      <p:graphicFrame>
        <p:nvGraphicFramePr>
          <p:cNvPr id="4" name="Table 3">
            <a:extLst>
              <a:ext uri="{FF2B5EF4-FFF2-40B4-BE49-F238E27FC236}">
                <a16:creationId xmlns:a16="http://schemas.microsoft.com/office/drawing/2014/main" id="{C45ED2E9-C34B-D22B-2ADC-52281DCA3787}"/>
              </a:ext>
            </a:extLst>
          </p:cNvPr>
          <p:cNvGraphicFramePr>
            <a:graphicFrameLocks noGrp="1"/>
          </p:cNvGraphicFramePr>
          <p:nvPr>
            <p:extLst>
              <p:ext uri="{D42A27DB-BD31-4B8C-83A1-F6EECF244321}">
                <p14:modId xmlns:p14="http://schemas.microsoft.com/office/powerpoint/2010/main" val="782372533"/>
              </p:ext>
            </p:extLst>
          </p:nvPr>
        </p:nvGraphicFramePr>
        <p:xfrm>
          <a:off x="1172282" y="2644727"/>
          <a:ext cx="6666613" cy="2398288"/>
        </p:xfrm>
        <a:graphic>
          <a:graphicData uri="http://schemas.openxmlformats.org/drawingml/2006/table">
            <a:tbl>
              <a:tblPr firstRow="1" lastRow="1">
                <a:tableStyleId>{5C22544A-7EE6-4342-B048-85BDC9FD1C3A}</a:tableStyleId>
              </a:tblPr>
              <a:tblGrid>
                <a:gridCol w="4297525">
                  <a:extLst>
                    <a:ext uri="{9D8B030D-6E8A-4147-A177-3AD203B41FA5}">
                      <a16:colId xmlns:a16="http://schemas.microsoft.com/office/drawing/2014/main" val="4261842379"/>
                    </a:ext>
                  </a:extLst>
                </a:gridCol>
                <a:gridCol w="2369088">
                  <a:extLst>
                    <a:ext uri="{9D8B030D-6E8A-4147-A177-3AD203B41FA5}">
                      <a16:colId xmlns:a16="http://schemas.microsoft.com/office/drawing/2014/main" val="957350915"/>
                    </a:ext>
                  </a:extLst>
                </a:gridCol>
              </a:tblGrid>
              <a:tr h="558262">
                <a:tc>
                  <a:txBody>
                    <a:bodyPr/>
                    <a:lstStyle/>
                    <a:p>
                      <a:pPr algn="ctr" fontAlgn="b"/>
                      <a:r>
                        <a:rPr lang="fr-FR" sz="3200" b="0" u="none" strike="noStrike" dirty="0">
                          <a:solidFill>
                            <a:schemeClr val="tx1"/>
                          </a:solidFill>
                          <a:effectLst/>
                        </a:rPr>
                        <a:t>Summary </a:t>
                      </a:r>
                      <a:endParaRPr lang="fr-FR" sz="3200" b="0" i="0" u="none" strike="noStrike" dirty="0">
                        <a:solidFill>
                          <a:schemeClr val="tx1"/>
                        </a:solidFill>
                        <a:effectLst/>
                        <a:latin typeface="Calibri" panose="020F0502020204030204" pitchFamily="34" charset="0"/>
                      </a:endParaRPr>
                    </a:p>
                  </a:txBody>
                  <a:tcPr marL="7620" marR="7620" marT="7620" marB="0" anchor="b"/>
                </a:tc>
                <a:tc>
                  <a:txBody>
                    <a:bodyPr/>
                    <a:lstStyle/>
                    <a:p>
                      <a:pPr algn="ctr" fontAlgn="b"/>
                      <a:r>
                        <a:rPr lang="fr-FR" sz="3200" b="0" u="none" strike="noStrike" dirty="0">
                          <a:solidFill>
                            <a:schemeClr val="tx1"/>
                          </a:solidFill>
                          <a:effectLst/>
                        </a:rPr>
                        <a:t>2025</a:t>
                      </a:r>
                      <a:endParaRPr lang="fr-FR" sz="3200" b="0" i="0" u="none" strike="noStrike" dirty="0">
                        <a:solidFill>
                          <a:schemeClr val="tx1"/>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74868022"/>
                  </a:ext>
                </a:extLst>
              </a:tr>
              <a:tr h="613342">
                <a:tc>
                  <a:txBody>
                    <a:bodyPr/>
                    <a:lstStyle/>
                    <a:p>
                      <a:pPr algn="r" fontAlgn="b"/>
                      <a:r>
                        <a:rPr lang="fr-FR" sz="3200" b="0" u="none" strike="noStrike" dirty="0" err="1">
                          <a:solidFill>
                            <a:srgbClr val="000000"/>
                          </a:solidFill>
                          <a:effectLst/>
                        </a:rPr>
                        <a:t>Income</a:t>
                      </a:r>
                      <a:endParaRPr lang="fr-FR" sz="3200" b="0" i="0" u="none" strike="noStrike" dirty="0">
                        <a:solidFill>
                          <a:srgbClr val="000000"/>
                        </a:solidFill>
                        <a:effectLst/>
                        <a:latin typeface="Calibri" panose="020F0502020204030204" pitchFamily="34" charset="0"/>
                      </a:endParaRPr>
                    </a:p>
                  </a:txBody>
                  <a:tcPr marL="7620" marR="7620" marT="7620" marB="0" anchor="b">
                    <a:solidFill>
                      <a:schemeClr val="bg2">
                        <a:lumMod val="20000"/>
                        <a:lumOff val="80000"/>
                      </a:schemeClr>
                    </a:solidFill>
                  </a:tcPr>
                </a:tc>
                <a:tc>
                  <a:txBody>
                    <a:bodyPr/>
                    <a:lstStyle/>
                    <a:p>
                      <a:pPr algn="ctr" fontAlgn="b"/>
                      <a:r>
                        <a:rPr lang="en-US" sz="2800" b="0" u="none" strike="noStrike" dirty="0">
                          <a:solidFill>
                            <a:srgbClr val="000000"/>
                          </a:solidFill>
                          <a:effectLst/>
                        </a:rPr>
                        <a:t>€</a:t>
                      </a:r>
                      <a:r>
                        <a:rPr lang="fr-FR" sz="2800" b="0" u="none" strike="noStrike" dirty="0">
                          <a:solidFill>
                            <a:srgbClr val="000000"/>
                          </a:solidFill>
                          <a:effectLst/>
                        </a:rPr>
                        <a:t> 57,410</a:t>
                      </a:r>
                      <a:endParaRPr lang="fr-FR" sz="2800" b="0" i="0" u="none" strike="noStrike" dirty="0">
                        <a:solidFill>
                          <a:srgbClr val="000000"/>
                        </a:solidFill>
                        <a:effectLst/>
                        <a:latin typeface="Calibri" panose="020F0502020204030204" pitchFamily="34" charset="0"/>
                      </a:endParaRPr>
                    </a:p>
                  </a:txBody>
                  <a:tcPr marL="7620" marR="7620" marT="7620" marB="0" anchor="b">
                    <a:solidFill>
                      <a:schemeClr val="bg2">
                        <a:lumMod val="20000"/>
                        <a:lumOff val="80000"/>
                      </a:schemeClr>
                    </a:solidFill>
                  </a:tcPr>
                </a:tc>
                <a:extLst>
                  <a:ext uri="{0D108BD9-81ED-4DB2-BD59-A6C34878D82A}">
                    <a16:rowId xmlns:a16="http://schemas.microsoft.com/office/drawing/2014/main" val="1679511725"/>
                  </a:ext>
                </a:extLst>
              </a:tr>
              <a:tr h="613342">
                <a:tc>
                  <a:txBody>
                    <a:bodyPr/>
                    <a:lstStyle/>
                    <a:p>
                      <a:pPr algn="r" fontAlgn="b"/>
                      <a:r>
                        <a:rPr lang="fr-FR" sz="3200" b="0" u="none" strike="noStrike" dirty="0" err="1">
                          <a:solidFill>
                            <a:srgbClr val="000000"/>
                          </a:solidFill>
                          <a:effectLst/>
                        </a:rPr>
                        <a:t>Expenditure</a:t>
                      </a:r>
                      <a:endParaRPr lang="fr-FR" sz="32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fr-FR" sz="2800" b="0" u="none" strike="noStrike" dirty="0">
                          <a:solidFill>
                            <a:srgbClr val="FF0000"/>
                          </a:solidFill>
                          <a:effectLst/>
                        </a:rPr>
                        <a:t>- 45,154</a:t>
                      </a:r>
                      <a:endParaRPr lang="fr-FR" sz="2800" b="0" i="0" u="none" strike="noStrike" dirty="0">
                        <a:solidFill>
                          <a:srgbClr val="FF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2777798"/>
                  </a:ext>
                </a:extLst>
              </a:tr>
              <a:tr h="613342">
                <a:tc>
                  <a:txBody>
                    <a:bodyPr/>
                    <a:lstStyle/>
                    <a:p>
                      <a:pPr algn="r" fontAlgn="b"/>
                      <a:r>
                        <a:rPr lang="fr-FR" sz="3200" b="0" u="none" strike="noStrike" dirty="0">
                          <a:solidFill>
                            <a:schemeClr val="tx1"/>
                          </a:solidFill>
                          <a:effectLst/>
                        </a:rPr>
                        <a:t>Surplus</a:t>
                      </a:r>
                      <a:endParaRPr lang="fr-FR" sz="3200" b="0" i="0" u="none" strike="noStrike" dirty="0">
                        <a:solidFill>
                          <a:schemeClr val="tx1"/>
                        </a:solidFill>
                        <a:effectLst/>
                        <a:latin typeface="Calibri" panose="020F0502020204030204" pitchFamily="34" charset="0"/>
                      </a:endParaRPr>
                    </a:p>
                  </a:txBody>
                  <a:tcPr marL="7620" marR="7620" marT="7620" marB="0" anchor="b"/>
                </a:tc>
                <a:tc>
                  <a:txBody>
                    <a:bodyPr/>
                    <a:lstStyle/>
                    <a:p>
                      <a:pPr algn="ctr" fontAlgn="b"/>
                      <a:r>
                        <a:rPr lang="en-US" sz="2800" b="0" u="none" strike="noStrike" dirty="0">
                          <a:solidFill>
                            <a:schemeClr val="tx1"/>
                          </a:solidFill>
                          <a:effectLst/>
                        </a:rPr>
                        <a:t>€</a:t>
                      </a:r>
                      <a:r>
                        <a:rPr lang="fr-FR" sz="2800" b="0" u="none" strike="noStrike" dirty="0">
                          <a:solidFill>
                            <a:schemeClr val="tx1"/>
                          </a:solidFill>
                          <a:effectLst/>
                        </a:rPr>
                        <a:t> 12,256</a:t>
                      </a:r>
                      <a:endParaRPr lang="fr-FR" sz="2800" b="0" i="0" u="none" strike="noStrike" dirty="0">
                        <a:solidFill>
                          <a:schemeClr val="tx1"/>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1510376067"/>
                  </a:ext>
                </a:extLst>
              </a:tr>
            </a:tbl>
          </a:graphicData>
        </a:graphic>
      </p:graphicFrame>
      <p:cxnSp>
        <p:nvCxnSpPr>
          <p:cNvPr id="3" name="Straight Connector 2">
            <a:extLst>
              <a:ext uri="{FF2B5EF4-FFF2-40B4-BE49-F238E27FC236}">
                <a16:creationId xmlns:a16="http://schemas.microsoft.com/office/drawing/2014/main" id="{ABA355F1-5F39-27DD-CE6A-7B1AA3F5F9E5}"/>
              </a:ext>
            </a:extLst>
          </p:cNvPr>
          <p:cNvCxnSpPr/>
          <p:nvPr/>
        </p:nvCxnSpPr>
        <p:spPr>
          <a:xfrm>
            <a:off x="6683329" y="5372696"/>
            <a:ext cx="1297172"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5" name="Straight Connector 4">
            <a:extLst>
              <a:ext uri="{FF2B5EF4-FFF2-40B4-BE49-F238E27FC236}">
                <a16:creationId xmlns:a16="http://schemas.microsoft.com/office/drawing/2014/main" id="{941D8D5D-0A3E-D377-BBF1-78281894531A}"/>
              </a:ext>
            </a:extLst>
          </p:cNvPr>
          <p:cNvCxnSpPr/>
          <p:nvPr/>
        </p:nvCxnSpPr>
        <p:spPr>
          <a:xfrm>
            <a:off x="6294554" y="4713332"/>
            <a:ext cx="1297172" cy="0"/>
          </a:xfrm>
          <a:prstGeom prst="line">
            <a:avLst/>
          </a:prstGeom>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7130491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CF7B29-7879-2967-3BB0-2185B7DBCA6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6729248F-349A-394E-F310-1DDFEF913981}"/>
              </a:ext>
            </a:extLst>
          </p:cNvPr>
          <p:cNvSpPr txBox="1"/>
          <p:nvPr/>
        </p:nvSpPr>
        <p:spPr>
          <a:xfrm>
            <a:off x="138545" y="482291"/>
            <a:ext cx="8575964" cy="646331"/>
          </a:xfrm>
          <a:prstGeom prst="rect">
            <a:avLst/>
          </a:prstGeom>
          <a:noFill/>
        </p:spPr>
        <p:txBody>
          <a:bodyPr wrap="square" rtlCol="0">
            <a:spAutoFit/>
          </a:bodyPr>
          <a:lstStyle/>
          <a:p>
            <a:r>
              <a:rPr lang="en-GB" sz="3600" b="1" dirty="0">
                <a:solidFill>
                  <a:srgbClr val="292934"/>
                </a:solidFill>
              </a:rPr>
              <a:t> Balance sheet at 31</a:t>
            </a:r>
            <a:r>
              <a:rPr lang="en-GB" sz="3600" b="1" baseline="30000" dirty="0">
                <a:solidFill>
                  <a:srgbClr val="292934"/>
                </a:solidFill>
              </a:rPr>
              <a:t>st</a:t>
            </a:r>
            <a:r>
              <a:rPr lang="en-GB" sz="3600" b="1" dirty="0">
                <a:solidFill>
                  <a:srgbClr val="292934"/>
                </a:solidFill>
              </a:rPr>
              <a:t> December: Assets</a:t>
            </a:r>
          </a:p>
        </p:txBody>
      </p:sp>
      <p:cxnSp>
        <p:nvCxnSpPr>
          <p:cNvPr id="3" name="Straight Connector 2">
            <a:extLst>
              <a:ext uri="{FF2B5EF4-FFF2-40B4-BE49-F238E27FC236}">
                <a16:creationId xmlns:a16="http://schemas.microsoft.com/office/drawing/2014/main" id="{3648ED70-3509-49D1-2F3F-A0D6241B0E5E}"/>
              </a:ext>
            </a:extLst>
          </p:cNvPr>
          <p:cNvCxnSpPr/>
          <p:nvPr/>
        </p:nvCxnSpPr>
        <p:spPr>
          <a:xfrm>
            <a:off x="6683329" y="5372696"/>
            <a:ext cx="1297172"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5" name="Straight Connector 4">
            <a:extLst>
              <a:ext uri="{FF2B5EF4-FFF2-40B4-BE49-F238E27FC236}">
                <a16:creationId xmlns:a16="http://schemas.microsoft.com/office/drawing/2014/main" id="{3B3A31B9-95F0-E9AD-B7FD-D1AFC9DD54B8}"/>
              </a:ext>
            </a:extLst>
          </p:cNvPr>
          <p:cNvCxnSpPr/>
          <p:nvPr/>
        </p:nvCxnSpPr>
        <p:spPr>
          <a:xfrm>
            <a:off x="6294554" y="4713332"/>
            <a:ext cx="1297172" cy="0"/>
          </a:xfrm>
          <a:prstGeom prst="line">
            <a:avLst/>
          </a:prstGeom>
        </p:spPr>
        <p:style>
          <a:lnRef idx="2">
            <a:schemeClr val="accent1"/>
          </a:lnRef>
          <a:fillRef idx="0">
            <a:schemeClr val="accent1"/>
          </a:fillRef>
          <a:effectRef idx="1">
            <a:schemeClr val="accent1"/>
          </a:effectRef>
          <a:fontRef idx="minor">
            <a:schemeClr val="tx1"/>
          </a:fontRef>
        </p:style>
      </p:cxnSp>
      <p:graphicFrame>
        <p:nvGraphicFramePr>
          <p:cNvPr id="6" name="Table 1">
            <a:extLst>
              <a:ext uri="{FF2B5EF4-FFF2-40B4-BE49-F238E27FC236}">
                <a16:creationId xmlns:a16="http://schemas.microsoft.com/office/drawing/2014/main" id="{F85F467F-71B2-F93B-B37E-5958523BFA11}"/>
              </a:ext>
            </a:extLst>
          </p:cNvPr>
          <p:cNvGraphicFramePr>
            <a:graphicFrameLocks noGrp="1"/>
          </p:cNvGraphicFramePr>
          <p:nvPr>
            <p:extLst>
              <p:ext uri="{D42A27DB-BD31-4B8C-83A1-F6EECF244321}">
                <p14:modId xmlns:p14="http://schemas.microsoft.com/office/powerpoint/2010/main" val="205368418"/>
              </p:ext>
            </p:extLst>
          </p:nvPr>
        </p:nvGraphicFramePr>
        <p:xfrm>
          <a:off x="1010003" y="1258096"/>
          <a:ext cx="7123994" cy="5117613"/>
        </p:xfrm>
        <a:graphic>
          <a:graphicData uri="http://schemas.openxmlformats.org/drawingml/2006/table">
            <a:tbl>
              <a:tblPr firstRow="1" lastRow="1" bandRow="1">
                <a:tableStyleId>{5C22544A-7EE6-4342-B048-85BDC9FD1C3A}</a:tableStyleId>
              </a:tblPr>
              <a:tblGrid>
                <a:gridCol w="3401066">
                  <a:extLst>
                    <a:ext uri="{9D8B030D-6E8A-4147-A177-3AD203B41FA5}">
                      <a16:colId xmlns:a16="http://schemas.microsoft.com/office/drawing/2014/main" val="3649116578"/>
                    </a:ext>
                  </a:extLst>
                </a:gridCol>
                <a:gridCol w="1849831">
                  <a:extLst>
                    <a:ext uri="{9D8B030D-6E8A-4147-A177-3AD203B41FA5}">
                      <a16:colId xmlns:a16="http://schemas.microsoft.com/office/drawing/2014/main" val="3270014328"/>
                    </a:ext>
                  </a:extLst>
                </a:gridCol>
                <a:gridCol w="1873097">
                  <a:extLst>
                    <a:ext uri="{9D8B030D-6E8A-4147-A177-3AD203B41FA5}">
                      <a16:colId xmlns:a16="http://schemas.microsoft.com/office/drawing/2014/main" val="3609294567"/>
                    </a:ext>
                  </a:extLst>
                </a:gridCol>
              </a:tblGrid>
              <a:tr h="571991">
                <a:tc>
                  <a:txBody>
                    <a:bodyPr/>
                    <a:lstStyle/>
                    <a:p>
                      <a:pPr marL="0" algn="ctr" defTabSz="457200" rtl="0" eaLnBrk="1" fontAlgn="b" latinLnBrk="0" hangingPunct="1"/>
                      <a:r>
                        <a:rPr lang="en-GB" sz="3200" b="0" u="none" strike="noStrike" kern="1200" dirty="0">
                          <a:solidFill>
                            <a:schemeClr val="tx1"/>
                          </a:solidFill>
                          <a:effectLst/>
                          <a:latin typeface="+mn-lt"/>
                          <a:ea typeface="+mn-ea"/>
                          <a:cs typeface="+mn-cs"/>
                        </a:rPr>
                        <a:t>Assets</a:t>
                      </a:r>
                    </a:p>
                  </a:txBody>
                  <a:tcPr anchor="b"/>
                </a:tc>
                <a:tc>
                  <a:txBody>
                    <a:bodyPr/>
                    <a:lstStyle/>
                    <a:p>
                      <a:pPr marL="0" algn="ctr" defTabSz="457200" rtl="0" eaLnBrk="1" fontAlgn="b" latinLnBrk="0" hangingPunct="1"/>
                      <a:r>
                        <a:rPr lang="en-US" sz="3200" b="0" u="none" strike="noStrike" kern="1200" dirty="0">
                          <a:solidFill>
                            <a:schemeClr val="tx1"/>
                          </a:solidFill>
                          <a:effectLst/>
                        </a:rPr>
                        <a:t>2025</a:t>
                      </a:r>
                      <a:endParaRPr lang="en-FR" sz="3200" b="0" u="none" strike="noStrike" kern="1200" dirty="0">
                        <a:solidFill>
                          <a:schemeClr val="tx1"/>
                        </a:solidFill>
                        <a:effectLst/>
                        <a:latin typeface="+mn-lt"/>
                        <a:ea typeface="+mn-ea"/>
                        <a:cs typeface="+mn-cs"/>
                      </a:endParaRPr>
                    </a:p>
                  </a:txBody>
                  <a:tcPr anchor="b"/>
                </a:tc>
                <a:tc>
                  <a:txBody>
                    <a:bodyPr/>
                    <a:lstStyle/>
                    <a:p>
                      <a:pPr marL="0" algn="ctr" defTabSz="457200" rtl="0" eaLnBrk="1" fontAlgn="b" latinLnBrk="0" hangingPunct="1"/>
                      <a:r>
                        <a:rPr lang="fr-FR" sz="3200" b="0" u="none" strike="noStrike" kern="1200" dirty="0">
                          <a:solidFill>
                            <a:schemeClr val="tx1"/>
                          </a:solidFill>
                          <a:effectLst/>
                        </a:rPr>
                        <a:t>2024</a:t>
                      </a:r>
                    </a:p>
                  </a:txBody>
                  <a:tcPr anchor="b"/>
                </a:tc>
                <a:extLst>
                  <a:ext uri="{0D108BD9-81ED-4DB2-BD59-A6C34878D82A}">
                    <a16:rowId xmlns:a16="http://schemas.microsoft.com/office/drawing/2014/main" val="2401626637"/>
                  </a:ext>
                </a:extLst>
              </a:tr>
              <a:tr h="470066">
                <a:tc>
                  <a:txBody>
                    <a:bodyPr/>
                    <a:lstStyle/>
                    <a:p>
                      <a:pPr marL="0" algn="l" defTabSz="457200" rtl="0" eaLnBrk="1" fontAlgn="b" latinLnBrk="0" hangingPunct="1"/>
                      <a:r>
                        <a:rPr lang="en-GB" sz="2800" kern="1200" dirty="0">
                          <a:solidFill>
                            <a:schemeClr val="bg1"/>
                          </a:solidFill>
                          <a:latin typeface="+mn-lt"/>
                          <a:ea typeface="+mn-ea"/>
                          <a:cs typeface="+mn-cs"/>
                        </a:rPr>
                        <a:t>Bank account</a:t>
                      </a:r>
                    </a:p>
                  </a:txBody>
                  <a:tcPr anchor="b"/>
                </a:tc>
                <a:tc>
                  <a:txBody>
                    <a:bodyPr/>
                    <a:lstStyle/>
                    <a:p>
                      <a:pPr marL="0" marR="0" lvl="0" indent="0" algn="r" defTabSz="457200" rtl="0" eaLnBrk="1" fontAlgn="b" latinLnBrk="0" hangingPunct="1">
                        <a:lnSpc>
                          <a:spcPct val="100000"/>
                        </a:lnSpc>
                        <a:spcBef>
                          <a:spcPts val="0"/>
                        </a:spcBef>
                        <a:spcAft>
                          <a:spcPts val="0"/>
                        </a:spcAft>
                        <a:buClrTx/>
                        <a:buSzTx/>
                        <a:buFontTx/>
                        <a:buNone/>
                        <a:tabLst/>
                        <a:defRPr/>
                      </a:pPr>
                      <a:r>
                        <a:rPr lang="fr-FR" sz="3200" b="0" kern="1200" dirty="0">
                          <a:solidFill>
                            <a:schemeClr val="bg1"/>
                          </a:solidFill>
                          <a:latin typeface="+mn-lt"/>
                          <a:ea typeface="+mn-ea"/>
                          <a:cs typeface="+mn-cs"/>
                        </a:rPr>
                        <a:t>8,673</a:t>
                      </a:r>
                      <a:endParaRPr lang="en-FR" sz="3200" b="0" kern="1200" dirty="0">
                        <a:solidFill>
                          <a:schemeClr val="bg1"/>
                        </a:solidFill>
                        <a:latin typeface="+mn-lt"/>
                        <a:ea typeface="+mn-ea"/>
                        <a:cs typeface="+mn-cs"/>
                      </a:endParaRPr>
                    </a:p>
                  </a:txBody>
                  <a:tcPr anchor="b"/>
                </a:tc>
                <a:tc>
                  <a:txBody>
                    <a:bodyPr/>
                    <a:lstStyle/>
                    <a:p>
                      <a:pPr marL="0" algn="r" defTabSz="457200" rtl="0" eaLnBrk="1" fontAlgn="b" latinLnBrk="0" hangingPunct="1"/>
                      <a:r>
                        <a:rPr lang="fr-FR" sz="3200" b="0" kern="1200" dirty="0">
                          <a:solidFill>
                            <a:schemeClr val="bg1"/>
                          </a:solidFill>
                          <a:latin typeface="+mn-lt"/>
                          <a:ea typeface="+mn-ea"/>
                          <a:cs typeface="+mn-cs"/>
                        </a:rPr>
                        <a:t>5,483</a:t>
                      </a:r>
                      <a:endParaRPr lang="en-FR" sz="3200" b="0" kern="1200" dirty="0">
                        <a:solidFill>
                          <a:schemeClr val="bg1"/>
                        </a:solidFill>
                        <a:latin typeface="+mn-lt"/>
                        <a:ea typeface="+mn-ea"/>
                        <a:cs typeface="+mn-cs"/>
                      </a:endParaRPr>
                    </a:p>
                  </a:txBody>
                  <a:tcPr anchor="b"/>
                </a:tc>
                <a:extLst>
                  <a:ext uri="{0D108BD9-81ED-4DB2-BD59-A6C34878D82A}">
                    <a16:rowId xmlns:a16="http://schemas.microsoft.com/office/drawing/2014/main" val="3411078056"/>
                  </a:ext>
                </a:extLst>
              </a:tr>
              <a:tr h="602622">
                <a:tc>
                  <a:txBody>
                    <a:bodyPr/>
                    <a:lstStyle/>
                    <a:p>
                      <a:pPr marL="0" algn="l" defTabSz="457200" rtl="0" eaLnBrk="1" fontAlgn="b" latinLnBrk="0" hangingPunct="1"/>
                      <a:r>
                        <a:rPr lang="en-GB" sz="2800" kern="1200" dirty="0">
                          <a:solidFill>
                            <a:schemeClr val="bg1"/>
                          </a:solidFill>
                          <a:latin typeface="+mn-lt"/>
                          <a:ea typeface="+mn-ea"/>
                          <a:cs typeface="+mn-cs"/>
                        </a:rPr>
                        <a:t>Savings account</a:t>
                      </a:r>
                    </a:p>
                  </a:txBody>
                  <a:tcPr anchor="b"/>
                </a:tc>
                <a:tc>
                  <a:txBody>
                    <a:bodyPr/>
                    <a:lstStyle/>
                    <a:p>
                      <a:pPr marL="0" marR="0" lvl="0" indent="0" algn="r" defTabSz="457200" rtl="0" eaLnBrk="1" fontAlgn="b" latinLnBrk="0" hangingPunct="1">
                        <a:lnSpc>
                          <a:spcPct val="100000"/>
                        </a:lnSpc>
                        <a:spcBef>
                          <a:spcPts val="0"/>
                        </a:spcBef>
                        <a:spcAft>
                          <a:spcPts val="0"/>
                        </a:spcAft>
                        <a:buClrTx/>
                        <a:buSzTx/>
                        <a:buFontTx/>
                        <a:buNone/>
                        <a:tabLst/>
                        <a:defRPr/>
                      </a:pPr>
                      <a:r>
                        <a:rPr lang="fr-FR" sz="3200" b="0" kern="1200" dirty="0">
                          <a:solidFill>
                            <a:schemeClr val="bg1"/>
                          </a:solidFill>
                          <a:latin typeface="+mn-lt"/>
                          <a:ea typeface="+mn-ea"/>
                          <a:cs typeface="+mn-cs"/>
                        </a:rPr>
                        <a:t>40,942</a:t>
                      </a:r>
                      <a:endParaRPr lang="en-FR" sz="3200" b="0" kern="1200" dirty="0">
                        <a:solidFill>
                          <a:schemeClr val="bg1"/>
                        </a:solidFill>
                        <a:latin typeface="+mn-lt"/>
                        <a:ea typeface="+mn-ea"/>
                        <a:cs typeface="+mn-cs"/>
                      </a:endParaRPr>
                    </a:p>
                  </a:txBody>
                  <a:tcPr anchor="b"/>
                </a:tc>
                <a:tc>
                  <a:txBody>
                    <a:bodyPr/>
                    <a:lstStyle/>
                    <a:p>
                      <a:pPr marL="0" algn="r" defTabSz="457200" rtl="0" eaLnBrk="1" fontAlgn="b" latinLnBrk="0" hangingPunct="1"/>
                      <a:r>
                        <a:rPr lang="fr-FR" sz="3200" b="0" kern="1200" dirty="0">
                          <a:solidFill>
                            <a:schemeClr val="bg1"/>
                          </a:solidFill>
                          <a:latin typeface="+mn-lt"/>
                          <a:ea typeface="+mn-ea"/>
                          <a:cs typeface="+mn-cs"/>
                        </a:rPr>
                        <a:t>27,702</a:t>
                      </a:r>
                      <a:endParaRPr lang="en-FR" sz="3200" b="0" kern="1200" dirty="0">
                        <a:solidFill>
                          <a:schemeClr val="bg1"/>
                        </a:solidFill>
                        <a:latin typeface="+mn-lt"/>
                        <a:ea typeface="+mn-ea"/>
                        <a:cs typeface="+mn-cs"/>
                      </a:endParaRPr>
                    </a:p>
                  </a:txBody>
                  <a:tcPr anchor="b"/>
                </a:tc>
                <a:extLst>
                  <a:ext uri="{0D108BD9-81ED-4DB2-BD59-A6C34878D82A}">
                    <a16:rowId xmlns:a16="http://schemas.microsoft.com/office/drawing/2014/main" val="2453068757"/>
                  </a:ext>
                </a:extLst>
              </a:tr>
              <a:tr h="602622">
                <a:tc>
                  <a:txBody>
                    <a:bodyPr/>
                    <a:lstStyle/>
                    <a:p>
                      <a:pPr marL="0" algn="l" defTabSz="457200" rtl="0" eaLnBrk="1" fontAlgn="b" latinLnBrk="0" hangingPunct="1"/>
                      <a:r>
                        <a:rPr lang="en-GB" sz="2800" kern="1200" dirty="0">
                          <a:solidFill>
                            <a:schemeClr val="bg1"/>
                          </a:solidFill>
                          <a:latin typeface="+mn-lt"/>
                          <a:ea typeface="+mn-ea"/>
                          <a:cs typeface="+mn-cs"/>
                        </a:rPr>
                        <a:t>UK Diocese account</a:t>
                      </a:r>
                    </a:p>
                  </a:txBody>
                  <a:tcPr anchor="b"/>
                </a:tc>
                <a:tc>
                  <a:txBody>
                    <a:bodyPr/>
                    <a:lstStyle/>
                    <a:p>
                      <a:pPr marL="0" marR="0" lvl="0" indent="0" algn="r" defTabSz="457200" rtl="0" eaLnBrk="1" fontAlgn="b" latinLnBrk="0" hangingPunct="1">
                        <a:lnSpc>
                          <a:spcPct val="100000"/>
                        </a:lnSpc>
                        <a:spcBef>
                          <a:spcPts val="0"/>
                        </a:spcBef>
                        <a:spcAft>
                          <a:spcPts val="0"/>
                        </a:spcAft>
                        <a:buClrTx/>
                        <a:buSzTx/>
                        <a:buFontTx/>
                        <a:buNone/>
                        <a:tabLst/>
                        <a:defRPr/>
                      </a:pPr>
                      <a:r>
                        <a:rPr lang="fr-FR" sz="3200" b="0" kern="1200" dirty="0">
                          <a:solidFill>
                            <a:schemeClr val="bg1"/>
                          </a:solidFill>
                          <a:latin typeface="+mn-lt"/>
                          <a:ea typeface="+mn-ea"/>
                          <a:cs typeface="+mn-cs"/>
                        </a:rPr>
                        <a:t>328</a:t>
                      </a:r>
                      <a:endParaRPr lang="en-FR" sz="3200" b="0" kern="1200" dirty="0">
                        <a:solidFill>
                          <a:schemeClr val="bg1"/>
                        </a:solidFill>
                        <a:latin typeface="+mn-lt"/>
                        <a:ea typeface="+mn-ea"/>
                        <a:cs typeface="+mn-cs"/>
                      </a:endParaRPr>
                    </a:p>
                  </a:txBody>
                  <a:tcPr anchor="b"/>
                </a:tc>
                <a:tc>
                  <a:txBody>
                    <a:bodyPr/>
                    <a:lstStyle/>
                    <a:p>
                      <a:pPr marL="0" algn="r" defTabSz="457200" rtl="0" eaLnBrk="1" fontAlgn="b" latinLnBrk="0" hangingPunct="1"/>
                      <a:r>
                        <a:rPr lang="fr-FR" sz="3200" b="0" kern="1200" dirty="0">
                          <a:solidFill>
                            <a:schemeClr val="bg1"/>
                          </a:solidFill>
                          <a:latin typeface="+mn-lt"/>
                          <a:ea typeface="+mn-ea"/>
                          <a:cs typeface="+mn-cs"/>
                        </a:rPr>
                        <a:t>231</a:t>
                      </a:r>
                      <a:endParaRPr lang="en-FR" sz="3200" b="0" kern="1200" dirty="0">
                        <a:solidFill>
                          <a:schemeClr val="bg1"/>
                        </a:solidFill>
                        <a:latin typeface="+mn-lt"/>
                        <a:ea typeface="+mn-ea"/>
                        <a:cs typeface="+mn-cs"/>
                      </a:endParaRPr>
                    </a:p>
                  </a:txBody>
                  <a:tcPr anchor="b"/>
                </a:tc>
                <a:extLst>
                  <a:ext uri="{0D108BD9-81ED-4DB2-BD59-A6C34878D82A}">
                    <a16:rowId xmlns:a16="http://schemas.microsoft.com/office/drawing/2014/main" val="1545070432"/>
                  </a:ext>
                </a:extLst>
              </a:tr>
              <a:tr h="602622">
                <a:tc>
                  <a:txBody>
                    <a:bodyPr/>
                    <a:lstStyle/>
                    <a:p>
                      <a:pPr marL="0" algn="l" defTabSz="457200" rtl="0" eaLnBrk="1" fontAlgn="b" latinLnBrk="0" hangingPunct="1"/>
                      <a:r>
                        <a:rPr lang="en-GB" sz="2800" kern="1200" dirty="0">
                          <a:solidFill>
                            <a:schemeClr val="bg1"/>
                          </a:solidFill>
                          <a:latin typeface="+mn-lt"/>
                          <a:ea typeface="+mn-ea"/>
                          <a:cs typeface="+mn-cs"/>
                        </a:rPr>
                        <a:t>Prepayments</a:t>
                      </a:r>
                    </a:p>
                  </a:txBody>
                  <a:tcPr anchor="b"/>
                </a:tc>
                <a:tc>
                  <a:txBody>
                    <a:bodyPr/>
                    <a:lstStyle/>
                    <a:p>
                      <a:pPr marL="0" marR="0" lvl="0" indent="0" algn="r" defTabSz="457200" rtl="0" eaLnBrk="1" fontAlgn="b" latinLnBrk="0" hangingPunct="1">
                        <a:lnSpc>
                          <a:spcPct val="100000"/>
                        </a:lnSpc>
                        <a:spcBef>
                          <a:spcPts val="0"/>
                        </a:spcBef>
                        <a:spcAft>
                          <a:spcPts val="0"/>
                        </a:spcAft>
                        <a:buClrTx/>
                        <a:buSzTx/>
                        <a:buFontTx/>
                        <a:buNone/>
                        <a:tabLst/>
                        <a:defRPr/>
                      </a:pPr>
                      <a:r>
                        <a:rPr lang="fr-FR" sz="3200" b="0" kern="1200" dirty="0">
                          <a:solidFill>
                            <a:schemeClr val="bg1"/>
                          </a:solidFill>
                          <a:latin typeface="+mn-lt"/>
                          <a:ea typeface="+mn-ea"/>
                          <a:cs typeface="+mn-cs"/>
                        </a:rPr>
                        <a:t>869</a:t>
                      </a:r>
                      <a:endParaRPr lang="en-FR" sz="3200" b="0" kern="1200" dirty="0">
                        <a:solidFill>
                          <a:schemeClr val="bg1"/>
                        </a:solidFill>
                        <a:latin typeface="+mn-lt"/>
                        <a:ea typeface="+mn-ea"/>
                        <a:cs typeface="+mn-cs"/>
                      </a:endParaRPr>
                    </a:p>
                  </a:txBody>
                  <a:tcPr anchor="b"/>
                </a:tc>
                <a:tc>
                  <a:txBody>
                    <a:bodyPr/>
                    <a:lstStyle/>
                    <a:p>
                      <a:pPr marL="0" algn="r" defTabSz="457200" rtl="0" eaLnBrk="1" fontAlgn="b" latinLnBrk="0" hangingPunct="1"/>
                      <a:r>
                        <a:rPr lang="fr-FR" sz="3200" b="0" kern="1200" dirty="0">
                          <a:solidFill>
                            <a:schemeClr val="bg1"/>
                          </a:solidFill>
                          <a:latin typeface="+mn-lt"/>
                          <a:ea typeface="+mn-ea"/>
                          <a:cs typeface="+mn-cs"/>
                        </a:rPr>
                        <a:t>1,261</a:t>
                      </a:r>
                      <a:endParaRPr lang="en-FR" sz="3200" b="0" kern="1200" dirty="0">
                        <a:solidFill>
                          <a:schemeClr val="bg1"/>
                        </a:solidFill>
                        <a:latin typeface="+mn-lt"/>
                        <a:ea typeface="+mn-ea"/>
                        <a:cs typeface="+mn-cs"/>
                      </a:endParaRPr>
                    </a:p>
                  </a:txBody>
                  <a:tcPr anchor="b"/>
                </a:tc>
                <a:extLst>
                  <a:ext uri="{0D108BD9-81ED-4DB2-BD59-A6C34878D82A}">
                    <a16:rowId xmlns:a16="http://schemas.microsoft.com/office/drawing/2014/main" val="1293949680"/>
                  </a:ext>
                </a:extLst>
              </a:tr>
              <a:tr h="602622">
                <a:tc>
                  <a:txBody>
                    <a:bodyPr/>
                    <a:lstStyle/>
                    <a:p>
                      <a:pPr marL="0" algn="l" defTabSz="457200" rtl="0" eaLnBrk="1" fontAlgn="b" latinLnBrk="0" hangingPunct="1"/>
                      <a:r>
                        <a:rPr lang="en-GB" sz="2800" kern="1200" dirty="0">
                          <a:solidFill>
                            <a:schemeClr val="bg1"/>
                          </a:solidFill>
                          <a:latin typeface="+mn-lt"/>
                          <a:ea typeface="+mn-ea"/>
                          <a:cs typeface="+mn-cs"/>
                        </a:rPr>
                        <a:t>Fixed assets - house</a:t>
                      </a:r>
                    </a:p>
                  </a:txBody>
                  <a:tcPr anchor="b"/>
                </a:tc>
                <a:tc>
                  <a:txBody>
                    <a:bodyPr/>
                    <a:lstStyle/>
                    <a:p>
                      <a:pPr marL="0" marR="0" lvl="0" indent="0" algn="r" defTabSz="457200" rtl="0" eaLnBrk="1" fontAlgn="b" latinLnBrk="0" hangingPunct="1">
                        <a:lnSpc>
                          <a:spcPct val="100000"/>
                        </a:lnSpc>
                        <a:spcBef>
                          <a:spcPts val="0"/>
                        </a:spcBef>
                        <a:spcAft>
                          <a:spcPts val="0"/>
                        </a:spcAft>
                        <a:buClrTx/>
                        <a:buSzTx/>
                        <a:buFontTx/>
                        <a:buNone/>
                        <a:tabLst/>
                        <a:defRPr/>
                      </a:pPr>
                      <a:r>
                        <a:rPr lang="fr-FR" sz="3200" b="0" kern="1200" dirty="0">
                          <a:solidFill>
                            <a:schemeClr val="bg1"/>
                          </a:solidFill>
                          <a:latin typeface="+mn-lt"/>
                          <a:ea typeface="+mn-ea"/>
                          <a:cs typeface="+mn-cs"/>
                        </a:rPr>
                        <a:t>153,760</a:t>
                      </a:r>
                      <a:endParaRPr lang="en-FR" sz="3200" b="0" kern="1200" dirty="0">
                        <a:solidFill>
                          <a:schemeClr val="bg1"/>
                        </a:solidFill>
                        <a:latin typeface="+mn-lt"/>
                        <a:ea typeface="+mn-ea"/>
                        <a:cs typeface="+mn-cs"/>
                      </a:endParaRPr>
                    </a:p>
                  </a:txBody>
                  <a:tcPr anchor="b"/>
                </a:tc>
                <a:tc>
                  <a:txBody>
                    <a:bodyPr/>
                    <a:lstStyle/>
                    <a:p>
                      <a:pPr marL="0" algn="r" defTabSz="457200" rtl="0" eaLnBrk="1" fontAlgn="b" latinLnBrk="0" hangingPunct="1"/>
                      <a:r>
                        <a:rPr lang="fr-FR" sz="3200" b="0" kern="1200" dirty="0">
                          <a:solidFill>
                            <a:schemeClr val="bg1"/>
                          </a:solidFill>
                          <a:latin typeface="+mn-lt"/>
                          <a:ea typeface="+mn-ea"/>
                          <a:cs typeface="+mn-cs"/>
                        </a:rPr>
                        <a:t>158,047</a:t>
                      </a:r>
                      <a:endParaRPr lang="en-FR" sz="3200" b="0" kern="1200" dirty="0">
                        <a:solidFill>
                          <a:schemeClr val="bg1"/>
                        </a:solidFill>
                        <a:latin typeface="+mn-lt"/>
                        <a:ea typeface="+mn-ea"/>
                        <a:cs typeface="+mn-cs"/>
                      </a:endParaRPr>
                    </a:p>
                  </a:txBody>
                  <a:tcPr anchor="b"/>
                </a:tc>
                <a:extLst>
                  <a:ext uri="{0D108BD9-81ED-4DB2-BD59-A6C34878D82A}">
                    <a16:rowId xmlns:a16="http://schemas.microsoft.com/office/drawing/2014/main" val="933925203"/>
                  </a:ext>
                </a:extLst>
              </a:tr>
              <a:tr h="602622">
                <a:tc>
                  <a:txBody>
                    <a:bodyPr/>
                    <a:lstStyle/>
                    <a:p>
                      <a:pPr marL="0" algn="l" defTabSz="457200" rtl="0" eaLnBrk="1" fontAlgn="b" latinLnBrk="0" hangingPunct="1"/>
                      <a:r>
                        <a:rPr lang="en-GB" sz="2800" kern="1200" dirty="0">
                          <a:solidFill>
                            <a:schemeClr val="bg1"/>
                          </a:solidFill>
                          <a:latin typeface="+mn-lt"/>
                          <a:ea typeface="+mn-ea"/>
                          <a:cs typeface="+mn-cs"/>
                        </a:rPr>
                        <a:t>Fixed assets - other</a:t>
                      </a:r>
                    </a:p>
                  </a:txBody>
                  <a:tcPr anchor="b"/>
                </a:tc>
                <a:tc>
                  <a:txBody>
                    <a:bodyPr/>
                    <a:lstStyle/>
                    <a:p>
                      <a:pPr marL="0" marR="0" lvl="0" indent="0" algn="r" defTabSz="457200" rtl="0" eaLnBrk="1" fontAlgn="b" latinLnBrk="0" hangingPunct="1">
                        <a:lnSpc>
                          <a:spcPct val="100000"/>
                        </a:lnSpc>
                        <a:spcBef>
                          <a:spcPts val="0"/>
                        </a:spcBef>
                        <a:spcAft>
                          <a:spcPts val="0"/>
                        </a:spcAft>
                        <a:buClrTx/>
                        <a:buSzTx/>
                        <a:buFontTx/>
                        <a:buNone/>
                        <a:tabLst/>
                        <a:defRPr/>
                      </a:pPr>
                      <a:r>
                        <a:rPr lang="fr-FR" sz="3200" b="0" kern="1200" dirty="0">
                          <a:solidFill>
                            <a:schemeClr val="bg1"/>
                          </a:solidFill>
                          <a:latin typeface="+mn-lt"/>
                          <a:ea typeface="+mn-ea"/>
                          <a:cs typeface="+mn-cs"/>
                        </a:rPr>
                        <a:t>1,471</a:t>
                      </a:r>
                      <a:endParaRPr lang="en-FR" sz="3200" b="0" kern="1200" dirty="0">
                        <a:solidFill>
                          <a:schemeClr val="bg1"/>
                        </a:solidFill>
                        <a:latin typeface="+mn-lt"/>
                        <a:ea typeface="+mn-ea"/>
                        <a:cs typeface="+mn-cs"/>
                      </a:endParaRPr>
                    </a:p>
                  </a:txBody>
                  <a:tcPr anchor="b"/>
                </a:tc>
                <a:tc>
                  <a:txBody>
                    <a:bodyPr/>
                    <a:lstStyle/>
                    <a:p>
                      <a:pPr marL="0" algn="r" defTabSz="457200" rtl="0" eaLnBrk="1" fontAlgn="b" latinLnBrk="0" hangingPunct="1"/>
                      <a:r>
                        <a:rPr lang="fr-FR" sz="3200" b="0" kern="1200" dirty="0">
                          <a:solidFill>
                            <a:schemeClr val="bg1"/>
                          </a:solidFill>
                          <a:latin typeface="+mn-lt"/>
                          <a:ea typeface="+mn-ea"/>
                          <a:cs typeface="+mn-cs"/>
                        </a:rPr>
                        <a:t>1,419</a:t>
                      </a:r>
                      <a:endParaRPr lang="en-FR" sz="3200" b="0" kern="1200" dirty="0">
                        <a:solidFill>
                          <a:schemeClr val="bg1"/>
                        </a:solidFill>
                        <a:latin typeface="+mn-lt"/>
                        <a:ea typeface="+mn-ea"/>
                        <a:cs typeface="+mn-cs"/>
                      </a:endParaRPr>
                    </a:p>
                  </a:txBody>
                  <a:tcPr anchor="b"/>
                </a:tc>
                <a:extLst>
                  <a:ext uri="{0D108BD9-81ED-4DB2-BD59-A6C34878D82A}">
                    <a16:rowId xmlns:a16="http://schemas.microsoft.com/office/drawing/2014/main" val="3969308035"/>
                  </a:ext>
                </a:extLst>
              </a:tr>
              <a:tr h="946263">
                <a:tc>
                  <a:txBody>
                    <a:bodyPr/>
                    <a:lstStyle/>
                    <a:p>
                      <a:pPr marL="0" algn="ctr" defTabSz="457200" rtl="0" eaLnBrk="1" fontAlgn="b" latinLnBrk="0" hangingPunct="1"/>
                      <a:r>
                        <a:rPr lang="en-GB" sz="3200" b="0" u="none" strike="noStrike" kern="1200" dirty="0">
                          <a:solidFill>
                            <a:schemeClr val="tx1"/>
                          </a:solidFill>
                          <a:effectLst/>
                        </a:rPr>
                        <a:t>TOTAL</a:t>
                      </a:r>
                      <a:endParaRPr lang="en-GB" sz="3200" b="0" u="none" strike="noStrike" kern="1200" dirty="0">
                        <a:solidFill>
                          <a:schemeClr val="tx1"/>
                        </a:solidFill>
                        <a:effectLst/>
                        <a:latin typeface="+mn-lt"/>
                        <a:ea typeface="+mn-ea"/>
                        <a:cs typeface="+mn-cs"/>
                      </a:endParaRPr>
                    </a:p>
                  </a:txBody>
                  <a:tcPr anchor="b"/>
                </a:tc>
                <a:tc>
                  <a:txBody>
                    <a:bodyPr/>
                    <a:lstStyle/>
                    <a:p>
                      <a:pPr marL="0" marR="0" lvl="0" indent="0" algn="r" defTabSz="457200" rtl="0" eaLnBrk="1" fontAlgn="b" latinLnBrk="0" hangingPunct="1">
                        <a:lnSpc>
                          <a:spcPct val="100000"/>
                        </a:lnSpc>
                        <a:spcBef>
                          <a:spcPts val="0"/>
                        </a:spcBef>
                        <a:spcAft>
                          <a:spcPts val="0"/>
                        </a:spcAft>
                        <a:buClrTx/>
                        <a:buSzTx/>
                        <a:buFontTx/>
                        <a:buNone/>
                        <a:tabLst/>
                        <a:defRPr/>
                      </a:pPr>
                      <a:r>
                        <a:rPr lang="en-US" sz="3200" b="0" u="none" strike="noStrike" kern="1200" dirty="0">
                          <a:solidFill>
                            <a:schemeClr val="tx1"/>
                          </a:solidFill>
                          <a:effectLst/>
                        </a:rPr>
                        <a:t>€ 206,043</a:t>
                      </a:r>
                      <a:endParaRPr lang="en-FR" sz="3200" b="0" u="none" strike="noStrike" kern="1200" dirty="0">
                        <a:solidFill>
                          <a:schemeClr val="tx1"/>
                        </a:solidFill>
                        <a:effectLst/>
                        <a:latin typeface="+mn-lt"/>
                        <a:ea typeface="+mn-ea"/>
                        <a:cs typeface="+mn-cs"/>
                      </a:endParaRPr>
                    </a:p>
                  </a:txBody>
                  <a:tcPr anchor="b"/>
                </a:tc>
                <a:tc>
                  <a:txBody>
                    <a:bodyPr/>
                    <a:lstStyle/>
                    <a:p>
                      <a:pPr marL="0" algn="r" defTabSz="457200" rtl="0" eaLnBrk="1" fontAlgn="b" latinLnBrk="0" hangingPunct="1"/>
                      <a:r>
                        <a:rPr lang="en-US" sz="3200" b="0" u="none" strike="noStrike" kern="1200" dirty="0">
                          <a:solidFill>
                            <a:schemeClr val="tx1"/>
                          </a:solidFill>
                          <a:effectLst/>
                        </a:rPr>
                        <a:t>€ 194,143</a:t>
                      </a:r>
                      <a:endParaRPr lang="en-FR" sz="3200" b="0" u="none" strike="noStrike" kern="1200" dirty="0">
                        <a:solidFill>
                          <a:schemeClr val="tx1"/>
                        </a:solidFill>
                        <a:effectLst/>
                        <a:latin typeface="+mn-lt"/>
                        <a:ea typeface="+mn-ea"/>
                        <a:cs typeface="+mn-cs"/>
                      </a:endParaRPr>
                    </a:p>
                  </a:txBody>
                  <a:tcPr anchor="b"/>
                </a:tc>
                <a:extLst>
                  <a:ext uri="{0D108BD9-81ED-4DB2-BD59-A6C34878D82A}">
                    <a16:rowId xmlns:a16="http://schemas.microsoft.com/office/drawing/2014/main" val="75251820"/>
                  </a:ext>
                </a:extLst>
              </a:tr>
            </a:tbl>
          </a:graphicData>
        </a:graphic>
      </p:graphicFrame>
    </p:spTree>
    <p:extLst>
      <p:ext uri="{BB962C8B-B14F-4D97-AF65-F5344CB8AC3E}">
        <p14:creationId xmlns:p14="http://schemas.microsoft.com/office/powerpoint/2010/main" val="7001349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1362BD-FD29-BCB6-30B9-11DC388BCCF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5683548E-45B5-58D5-3717-F7D97FB91CB0}"/>
              </a:ext>
            </a:extLst>
          </p:cNvPr>
          <p:cNvSpPr txBox="1"/>
          <p:nvPr/>
        </p:nvSpPr>
        <p:spPr>
          <a:xfrm>
            <a:off x="332508" y="482291"/>
            <a:ext cx="8451273" cy="646331"/>
          </a:xfrm>
          <a:prstGeom prst="rect">
            <a:avLst/>
          </a:prstGeom>
          <a:noFill/>
        </p:spPr>
        <p:txBody>
          <a:bodyPr wrap="square" rtlCol="0">
            <a:spAutoFit/>
          </a:bodyPr>
          <a:lstStyle/>
          <a:p>
            <a:r>
              <a:rPr lang="en-GB" sz="3600" b="1" dirty="0">
                <a:solidFill>
                  <a:srgbClr val="292934"/>
                </a:solidFill>
              </a:rPr>
              <a:t> Balance sheet at 31</a:t>
            </a:r>
            <a:r>
              <a:rPr lang="en-GB" sz="3600" b="1" baseline="30000" dirty="0">
                <a:solidFill>
                  <a:srgbClr val="292934"/>
                </a:solidFill>
              </a:rPr>
              <a:t>st</a:t>
            </a:r>
            <a:r>
              <a:rPr lang="en-GB" sz="3600" b="1" dirty="0">
                <a:solidFill>
                  <a:srgbClr val="292934"/>
                </a:solidFill>
              </a:rPr>
              <a:t> December: Liabilities</a:t>
            </a:r>
          </a:p>
        </p:txBody>
      </p:sp>
      <p:cxnSp>
        <p:nvCxnSpPr>
          <p:cNvPr id="3" name="Straight Connector 2">
            <a:extLst>
              <a:ext uri="{FF2B5EF4-FFF2-40B4-BE49-F238E27FC236}">
                <a16:creationId xmlns:a16="http://schemas.microsoft.com/office/drawing/2014/main" id="{EE574C64-C792-D332-56F4-4C5987E0B207}"/>
              </a:ext>
            </a:extLst>
          </p:cNvPr>
          <p:cNvCxnSpPr/>
          <p:nvPr/>
        </p:nvCxnSpPr>
        <p:spPr>
          <a:xfrm>
            <a:off x="6683329" y="5372696"/>
            <a:ext cx="1297172"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5" name="Straight Connector 4">
            <a:extLst>
              <a:ext uri="{FF2B5EF4-FFF2-40B4-BE49-F238E27FC236}">
                <a16:creationId xmlns:a16="http://schemas.microsoft.com/office/drawing/2014/main" id="{41865CAB-C874-D707-ADE2-D42B71116252}"/>
              </a:ext>
            </a:extLst>
          </p:cNvPr>
          <p:cNvCxnSpPr/>
          <p:nvPr/>
        </p:nvCxnSpPr>
        <p:spPr>
          <a:xfrm>
            <a:off x="6294554" y="4713332"/>
            <a:ext cx="1297172" cy="0"/>
          </a:xfrm>
          <a:prstGeom prst="line">
            <a:avLst/>
          </a:prstGeom>
        </p:spPr>
        <p:style>
          <a:lnRef idx="2">
            <a:schemeClr val="accent1"/>
          </a:lnRef>
          <a:fillRef idx="0">
            <a:schemeClr val="accent1"/>
          </a:fillRef>
          <a:effectRef idx="1">
            <a:schemeClr val="accent1"/>
          </a:effectRef>
          <a:fontRef idx="minor">
            <a:schemeClr val="tx1"/>
          </a:fontRef>
        </p:style>
      </p:cxnSp>
      <p:graphicFrame>
        <p:nvGraphicFramePr>
          <p:cNvPr id="6" name="Table 1">
            <a:extLst>
              <a:ext uri="{FF2B5EF4-FFF2-40B4-BE49-F238E27FC236}">
                <a16:creationId xmlns:a16="http://schemas.microsoft.com/office/drawing/2014/main" id="{12C752A1-CA76-7C4B-365C-E70CFC97BCCE}"/>
              </a:ext>
            </a:extLst>
          </p:cNvPr>
          <p:cNvGraphicFramePr>
            <a:graphicFrameLocks noGrp="1"/>
          </p:cNvGraphicFramePr>
          <p:nvPr>
            <p:extLst>
              <p:ext uri="{D42A27DB-BD31-4B8C-83A1-F6EECF244321}">
                <p14:modId xmlns:p14="http://schemas.microsoft.com/office/powerpoint/2010/main" val="2090570868"/>
              </p:ext>
            </p:extLst>
          </p:nvPr>
        </p:nvGraphicFramePr>
        <p:xfrm>
          <a:off x="1010003" y="1176202"/>
          <a:ext cx="7123994" cy="5199507"/>
        </p:xfrm>
        <a:graphic>
          <a:graphicData uri="http://schemas.openxmlformats.org/drawingml/2006/table">
            <a:tbl>
              <a:tblPr firstRow="1" lastRow="1" bandRow="1">
                <a:tableStyleId>{5C22544A-7EE6-4342-B048-85BDC9FD1C3A}</a:tableStyleId>
              </a:tblPr>
              <a:tblGrid>
                <a:gridCol w="3401066">
                  <a:extLst>
                    <a:ext uri="{9D8B030D-6E8A-4147-A177-3AD203B41FA5}">
                      <a16:colId xmlns:a16="http://schemas.microsoft.com/office/drawing/2014/main" val="3649116578"/>
                    </a:ext>
                  </a:extLst>
                </a:gridCol>
                <a:gridCol w="1849831">
                  <a:extLst>
                    <a:ext uri="{9D8B030D-6E8A-4147-A177-3AD203B41FA5}">
                      <a16:colId xmlns:a16="http://schemas.microsoft.com/office/drawing/2014/main" val="3270014328"/>
                    </a:ext>
                  </a:extLst>
                </a:gridCol>
                <a:gridCol w="1873097">
                  <a:extLst>
                    <a:ext uri="{9D8B030D-6E8A-4147-A177-3AD203B41FA5}">
                      <a16:colId xmlns:a16="http://schemas.microsoft.com/office/drawing/2014/main" val="3609294567"/>
                    </a:ext>
                  </a:extLst>
                </a:gridCol>
              </a:tblGrid>
              <a:tr h="547387">
                <a:tc>
                  <a:txBody>
                    <a:bodyPr/>
                    <a:lstStyle/>
                    <a:p>
                      <a:pPr marL="0" algn="ctr" defTabSz="457200" rtl="0" eaLnBrk="1" fontAlgn="b" latinLnBrk="0" hangingPunct="1"/>
                      <a:r>
                        <a:rPr lang="en-GB" sz="3200" b="0" u="none" strike="noStrike" kern="1200" dirty="0">
                          <a:solidFill>
                            <a:schemeClr val="tx1"/>
                          </a:solidFill>
                          <a:effectLst/>
                          <a:latin typeface="+mn-lt"/>
                          <a:ea typeface="+mn-ea"/>
                          <a:cs typeface="+mn-cs"/>
                        </a:rPr>
                        <a:t>Liabilities</a:t>
                      </a:r>
                    </a:p>
                  </a:txBody>
                  <a:tcPr anchor="b"/>
                </a:tc>
                <a:tc>
                  <a:txBody>
                    <a:bodyPr/>
                    <a:lstStyle/>
                    <a:p>
                      <a:pPr marL="0" algn="ctr" defTabSz="457200" rtl="0" eaLnBrk="1" fontAlgn="b" latinLnBrk="0" hangingPunct="1"/>
                      <a:r>
                        <a:rPr lang="en-US" sz="3200" b="0" u="none" strike="noStrike" kern="1200" dirty="0">
                          <a:solidFill>
                            <a:schemeClr val="tx1"/>
                          </a:solidFill>
                          <a:effectLst/>
                        </a:rPr>
                        <a:t>2025</a:t>
                      </a:r>
                      <a:endParaRPr lang="en-FR" sz="3200" b="0" u="none" strike="noStrike" kern="1200" dirty="0">
                        <a:solidFill>
                          <a:schemeClr val="tx1"/>
                        </a:solidFill>
                        <a:effectLst/>
                        <a:latin typeface="+mn-lt"/>
                        <a:ea typeface="+mn-ea"/>
                        <a:cs typeface="+mn-cs"/>
                      </a:endParaRPr>
                    </a:p>
                  </a:txBody>
                  <a:tcPr anchor="b"/>
                </a:tc>
                <a:tc>
                  <a:txBody>
                    <a:bodyPr/>
                    <a:lstStyle/>
                    <a:p>
                      <a:pPr marL="0" algn="ctr" defTabSz="457200" rtl="0" eaLnBrk="1" fontAlgn="b" latinLnBrk="0" hangingPunct="1"/>
                      <a:r>
                        <a:rPr lang="fr-FR" sz="3200" b="0" u="none" strike="noStrike" kern="1200" dirty="0">
                          <a:solidFill>
                            <a:schemeClr val="tx1"/>
                          </a:solidFill>
                          <a:effectLst/>
                        </a:rPr>
                        <a:t>2024</a:t>
                      </a:r>
                    </a:p>
                  </a:txBody>
                  <a:tcPr anchor="b"/>
                </a:tc>
                <a:extLst>
                  <a:ext uri="{0D108BD9-81ED-4DB2-BD59-A6C34878D82A}">
                    <a16:rowId xmlns:a16="http://schemas.microsoft.com/office/drawing/2014/main" val="2401626637"/>
                  </a:ext>
                </a:extLst>
              </a:tr>
              <a:tr h="470066">
                <a:tc>
                  <a:txBody>
                    <a:bodyPr/>
                    <a:lstStyle/>
                    <a:p>
                      <a:pPr marL="0" algn="l" defTabSz="457200" rtl="0" eaLnBrk="1" fontAlgn="b" latinLnBrk="0" hangingPunct="1"/>
                      <a:r>
                        <a:rPr lang="en-GB" sz="2800" kern="1200" dirty="0">
                          <a:solidFill>
                            <a:schemeClr val="bg1"/>
                          </a:solidFill>
                          <a:latin typeface="+mn-lt"/>
                          <a:ea typeface="+mn-ea"/>
                          <a:cs typeface="+mn-cs"/>
                        </a:rPr>
                        <a:t>Creditors and accruals</a:t>
                      </a:r>
                    </a:p>
                  </a:txBody>
                  <a:tcPr anchor="b"/>
                </a:tc>
                <a:tc>
                  <a:txBody>
                    <a:bodyPr/>
                    <a:lstStyle/>
                    <a:p>
                      <a:pPr marL="0" marR="0" lvl="0" indent="0" algn="r" defTabSz="457200" rtl="0" eaLnBrk="1" fontAlgn="b" latinLnBrk="0" hangingPunct="1">
                        <a:lnSpc>
                          <a:spcPct val="100000"/>
                        </a:lnSpc>
                        <a:spcBef>
                          <a:spcPts val="0"/>
                        </a:spcBef>
                        <a:spcAft>
                          <a:spcPts val="0"/>
                        </a:spcAft>
                        <a:buClrTx/>
                        <a:buSzTx/>
                        <a:buFontTx/>
                        <a:buNone/>
                        <a:tabLst/>
                        <a:defRPr/>
                      </a:pPr>
                      <a:r>
                        <a:rPr lang="fr-FR" sz="3200" b="0" kern="1200" dirty="0">
                          <a:solidFill>
                            <a:schemeClr val="bg1"/>
                          </a:solidFill>
                          <a:latin typeface="+mn-lt"/>
                          <a:ea typeface="+mn-ea"/>
                          <a:cs typeface="+mn-cs"/>
                        </a:rPr>
                        <a:t>6,762</a:t>
                      </a:r>
                      <a:endParaRPr lang="en-FR" sz="3200" b="0" kern="1200" dirty="0">
                        <a:solidFill>
                          <a:schemeClr val="bg1"/>
                        </a:solidFill>
                        <a:latin typeface="+mn-lt"/>
                        <a:ea typeface="+mn-ea"/>
                        <a:cs typeface="+mn-cs"/>
                      </a:endParaRPr>
                    </a:p>
                  </a:txBody>
                  <a:tcPr anchor="b"/>
                </a:tc>
                <a:tc>
                  <a:txBody>
                    <a:bodyPr/>
                    <a:lstStyle/>
                    <a:p>
                      <a:pPr marL="0" algn="r" defTabSz="457200" rtl="0" eaLnBrk="1" fontAlgn="b" latinLnBrk="0" hangingPunct="1"/>
                      <a:r>
                        <a:rPr lang="fr-FR" sz="3200" b="0" kern="1200" dirty="0">
                          <a:solidFill>
                            <a:schemeClr val="bg1"/>
                          </a:solidFill>
                          <a:latin typeface="+mn-lt"/>
                          <a:ea typeface="+mn-ea"/>
                          <a:cs typeface="+mn-cs"/>
                        </a:rPr>
                        <a:t>1,024</a:t>
                      </a:r>
                      <a:endParaRPr lang="en-FR" sz="3200" b="0" kern="1200" dirty="0">
                        <a:solidFill>
                          <a:schemeClr val="bg1"/>
                        </a:solidFill>
                        <a:latin typeface="+mn-lt"/>
                        <a:ea typeface="+mn-ea"/>
                        <a:cs typeface="+mn-cs"/>
                      </a:endParaRPr>
                    </a:p>
                  </a:txBody>
                  <a:tcPr anchor="b"/>
                </a:tc>
                <a:extLst>
                  <a:ext uri="{0D108BD9-81ED-4DB2-BD59-A6C34878D82A}">
                    <a16:rowId xmlns:a16="http://schemas.microsoft.com/office/drawing/2014/main" val="3411078056"/>
                  </a:ext>
                </a:extLst>
              </a:tr>
              <a:tr h="602622">
                <a:tc>
                  <a:txBody>
                    <a:bodyPr/>
                    <a:lstStyle/>
                    <a:p>
                      <a:pPr marL="0" algn="l" defTabSz="457200" rtl="0" eaLnBrk="1" fontAlgn="b" latinLnBrk="0" hangingPunct="1"/>
                      <a:r>
                        <a:rPr lang="en-GB" sz="2800" kern="1200" dirty="0">
                          <a:solidFill>
                            <a:schemeClr val="bg1"/>
                          </a:solidFill>
                          <a:latin typeface="+mn-lt"/>
                          <a:ea typeface="+mn-ea"/>
                          <a:cs typeface="+mn-cs"/>
                        </a:rPr>
                        <a:t>Ring-fenced donations not used</a:t>
                      </a:r>
                    </a:p>
                  </a:txBody>
                  <a:tcPr anchor="b"/>
                </a:tc>
                <a:tc>
                  <a:txBody>
                    <a:bodyPr/>
                    <a:lstStyle/>
                    <a:p>
                      <a:pPr marL="0" marR="0" lvl="0" indent="0" algn="r" defTabSz="457200" rtl="0" eaLnBrk="1" fontAlgn="b" latinLnBrk="0" hangingPunct="1">
                        <a:lnSpc>
                          <a:spcPct val="100000"/>
                        </a:lnSpc>
                        <a:spcBef>
                          <a:spcPts val="0"/>
                        </a:spcBef>
                        <a:spcAft>
                          <a:spcPts val="0"/>
                        </a:spcAft>
                        <a:buClrTx/>
                        <a:buSzTx/>
                        <a:buFontTx/>
                        <a:buNone/>
                        <a:tabLst/>
                        <a:defRPr/>
                      </a:pPr>
                      <a:r>
                        <a:rPr lang="fr-FR" sz="3200" b="0" kern="1200" dirty="0">
                          <a:solidFill>
                            <a:schemeClr val="bg1"/>
                          </a:solidFill>
                          <a:latin typeface="+mn-lt"/>
                          <a:ea typeface="+mn-ea"/>
                          <a:cs typeface="+mn-cs"/>
                        </a:rPr>
                        <a:t>7,543</a:t>
                      </a:r>
                      <a:endParaRPr lang="en-FR" sz="3200" b="0" kern="1200" dirty="0">
                        <a:solidFill>
                          <a:schemeClr val="bg1"/>
                        </a:solidFill>
                        <a:latin typeface="+mn-lt"/>
                        <a:ea typeface="+mn-ea"/>
                        <a:cs typeface="+mn-cs"/>
                      </a:endParaRPr>
                    </a:p>
                  </a:txBody>
                  <a:tcPr anchor="b"/>
                </a:tc>
                <a:tc>
                  <a:txBody>
                    <a:bodyPr/>
                    <a:lstStyle/>
                    <a:p>
                      <a:pPr marL="0" algn="r" defTabSz="457200" rtl="0" eaLnBrk="1" fontAlgn="b" latinLnBrk="0" hangingPunct="1"/>
                      <a:r>
                        <a:rPr lang="fr-FR" sz="3200" b="0" kern="1200" dirty="0">
                          <a:solidFill>
                            <a:schemeClr val="bg1"/>
                          </a:solidFill>
                          <a:latin typeface="+mn-lt"/>
                          <a:ea typeface="+mn-ea"/>
                          <a:cs typeface="+mn-cs"/>
                        </a:rPr>
                        <a:t>9,688</a:t>
                      </a:r>
                      <a:endParaRPr lang="en-FR" sz="3200" b="0" kern="1200" dirty="0">
                        <a:solidFill>
                          <a:schemeClr val="bg1"/>
                        </a:solidFill>
                        <a:latin typeface="+mn-lt"/>
                        <a:ea typeface="+mn-ea"/>
                        <a:cs typeface="+mn-cs"/>
                      </a:endParaRPr>
                    </a:p>
                  </a:txBody>
                  <a:tcPr anchor="b"/>
                </a:tc>
                <a:extLst>
                  <a:ext uri="{0D108BD9-81ED-4DB2-BD59-A6C34878D82A}">
                    <a16:rowId xmlns:a16="http://schemas.microsoft.com/office/drawing/2014/main" val="2453068757"/>
                  </a:ext>
                </a:extLst>
              </a:tr>
              <a:tr h="602622">
                <a:tc>
                  <a:txBody>
                    <a:bodyPr/>
                    <a:lstStyle/>
                    <a:p>
                      <a:pPr marL="0" algn="l" defTabSz="457200" rtl="0" eaLnBrk="1" fontAlgn="b" latinLnBrk="0" hangingPunct="1"/>
                      <a:r>
                        <a:rPr lang="en-GB" sz="2800" kern="1200" dirty="0">
                          <a:solidFill>
                            <a:schemeClr val="bg1"/>
                          </a:solidFill>
                          <a:latin typeface="+mn-lt"/>
                          <a:ea typeface="+mn-ea"/>
                          <a:cs typeface="+mn-cs"/>
                        </a:rPr>
                        <a:t>Reserve for invest-</a:t>
                      </a:r>
                      <a:r>
                        <a:rPr lang="en-GB" sz="2800" kern="1200" dirty="0" err="1">
                          <a:solidFill>
                            <a:schemeClr val="bg1"/>
                          </a:solidFill>
                          <a:latin typeface="+mn-lt"/>
                          <a:ea typeface="+mn-ea"/>
                          <a:cs typeface="+mn-cs"/>
                        </a:rPr>
                        <a:t>ment</a:t>
                      </a:r>
                      <a:r>
                        <a:rPr lang="en-GB" sz="2800" kern="1200" dirty="0">
                          <a:solidFill>
                            <a:schemeClr val="bg1"/>
                          </a:solidFill>
                          <a:latin typeface="+mn-lt"/>
                          <a:ea typeface="+mn-ea"/>
                          <a:cs typeface="+mn-cs"/>
                        </a:rPr>
                        <a:t> in house</a:t>
                      </a:r>
                    </a:p>
                  </a:txBody>
                  <a:tcPr anchor="b"/>
                </a:tc>
                <a:tc>
                  <a:txBody>
                    <a:bodyPr/>
                    <a:lstStyle/>
                    <a:p>
                      <a:pPr marL="0" marR="0" lvl="0" indent="0" algn="r" defTabSz="457200" rtl="0" eaLnBrk="1" fontAlgn="b" latinLnBrk="0" hangingPunct="1">
                        <a:lnSpc>
                          <a:spcPct val="100000"/>
                        </a:lnSpc>
                        <a:spcBef>
                          <a:spcPts val="0"/>
                        </a:spcBef>
                        <a:spcAft>
                          <a:spcPts val="0"/>
                        </a:spcAft>
                        <a:buClrTx/>
                        <a:buSzTx/>
                        <a:buFontTx/>
                        <a:buNone/>
                        <a:tabLst/>
                        <a:defRPr/>
                      </a:pPr>
                      <a:r>
                        <a:rPr lang="fr-FR" sz="3200" b="0" kern="1200" dirty="0">
                          <a:solidFill>
                            <a:schemeClr val="bg1"/>
                          </a:solidFill>
                          <a:latin typeface="+mn-lt"/>
                          <a:ea typeface="+mn-ea"/>
                          <a:cs typeface="+mn-cs"/>
                        </a:rPr>
                        <a:t>153,450</a:t>
                      </a:r>
                      <a:endParaRPr lang="en-FR" sz="3200" b="0" kern="1200" dirty="0">
                        <a:solidFill>
                          <a:schemeClr val="bg1"/>
                        </a:solidFill>
                        <a:latin typeface="+mn-lt"/>
                        <a:ea typeface="+mn-ea"/>
                        <a:cs typeface="+mn-cs"/>
                      </a:endParaRPr>
                    </a:p>
                  </a:txBody>
                  <a:tcPr anchor="b"/>
                </a:tc>
                <a:tc>
                  <a:txBody>
                    <a:bodyPr/>
                    <a:lstStyle/>
                    <a:p>
                      <a:pPr marL="0" algn="r" defTabSz="457200" rtl="0" eaLnBrk="1" fontAlgn="b" latinLnBrk="0" hangingPunct="1"/>
                      <a:r>
                        <a:rPr lang="fr-FR" sz="3200" b="0" kern="1200" dirty="0">
                          <a:solidFill>
                            <a:schemeClr val="bg1"/>
                          </a:solidFill>
                          <a:latin typeface="+mn-lt"/>
                          <a:ea typeface="+mn-ea"/>
                          <a:cs typeface="+mn-cs"/>
                        </a:rPr>
                        <a:t>157,400</a:t>
                      </a:r>
                      <a:endParaRPr lang="en-FR" sz="3200" b="0" kern="1200" dirty="0">
                        <a:solidFill>
                          <a:schemeClr val="bg1"/>
                        </a:solidFill>
                        <a:latin typeface="+mn-lt"/>
                        <a:ea typeface="+mn-ea"/>
                        <a:cs typeface="+mn-cs"/>
                      </a:endParaRPr>
                    </a:p>
                  </a:txBody>
                  <a:tcPr anchor="b"/>
                </a:tc>
                <a:extLst>
                  <a:ext uri="{0D108BD9-81ED-4DB2-BD59-A6C34878D82A}">
                    <a16:rowId xmlns:a16="http://schemas.microsoft.com/office/drawing/2014/main" val="1545070432"/>
                  </a:ext>
                </a:extLst>
              </a:tr>
              <a:tr h="602622">
                <a:tc>
                  <a:txBody>
                    <a:bodyPr/>
                    <a:lstStyle/>
                    <a:p>
                      <a:pPr marL="0" algn="l" defTabSz="457200" rtl="0" eaLnBrk="1" fontAlgn="b" latinLnBrk="0" hangingPunct="1"/>
                      <a:r>
                        <a:rPr lang="en-GB" sz="2800" kern="1200" dirty="0">
                          <a:solidFill>
                            <a:schemeClr val="bg1"/>
                          </a:solidFill>
                          <a:latin typeface="+mn-lt"/>
                          <a:ea typeface="+mn-ea"/>
                          <a:cs typeface="+mn-cs"/>
                        </a:rPr>
                        <a:t>Total liabilities</a:t>
                      </a:r>
                    </a:p>
                  </a:txBody>
                  <a:tcPr anchor="b"/>
                </a:tc>
                <a:tc>
                  <a:txBody>
                    <a:bodyPr/>
                    <a:lstStyle/>
                    <a:p>
                      <a:pPr marL="0" marR="0" lvl="0" indent="0" algn="r" defTabSz="457200" rtl="0" eaLnBrk="1" fontAlgn="b" latinLnBrk="0" hangingPunct="1">
                        <a:lnSpc>
                          <a:spcPct val="100000"/>
                        </a:lnSpc>
                        <a:spcBef>
                          <a:spcPts val="0"/>
                        </a:spcBef>
                        <a:spcAft>
                          <a:spcPts val="0"/>
                        </a:spcAft>
                        <a:buClrTx/>
                        <a:buSzTx/>
                        <a:buFontTx/>
                        <a:buNone/>
                        <a:tabLst/>
                        <a:defRPr/>
                      </a:pPr>
                      <a:r>
                        <a:rPr lang="fr-FR" sz="3200" b="0" kern="1200" dirty="0">
                          <a:solidFill>
                            <a:schemeClr val="bg1"/>
                          </a:solidFill>
                          <a:latin typeface="+mn-lt"/>
                          <a:ea typeface="+mn-ea"/>
                          <a:cs typeface="+mn-cs"/>
                        </a:rPr>
                        <a:t>167,755</a:t>
                      </a:r>
                      <a:endParaRPr lang="en-FR" sz="3200" b="0" kern="1200" dirty="0">
                        <a:solidFill>
                          <a:schemeClr val="bg1"/>
                        </a:solidFill>
                        <a:latin typeface="+mn-lt"/>
                        <a:ea typeface="+mn-ea"/>
                        <a:cs typeface="+mn-cs"/>
                      </a:endParaRPr>
                    </a:p>
                  </a:txBody>
                  <a:tcPr anchor="b"/>
                </a:tc>
                <a:tc>
                  <a:txBody>
                    <a:bodyPr/>
                    <a:lstStyle/>
                    <a:p>
                      <a:pPr marL="0" algn="r" defTabSz="457200" rtl="0" eaLnBrk="1" fontAlgn="b" latinLnBrk="0" hangingPunct="1"/>
                      <a:r>
                        <a:rPr lang="fr-FR" sz="3200" b="0" kern="1200" dirty="0">
                          <a:solidFill>
                            <a:schemeClr val="bg1"/>
                          </a:solidFill>
                          <a:latin typeface="+mn-lt"/>
                          <a:ea typeface="+mn-ea"/>
                          <a:cs typeface="+mn-cs"/>
                        </a:rPr>
                        <a:t>168,112</a:t>
                      </a:r>
                      <a:endParaRPr lang="en-FR" sz="3200" b="0" kern="1200" dirty="0">
                        <a:solidFill>
                          <a:schemeClr val="bg1"/>
                        </a:solidFill>
                        <a:latin typeface="+mn-lt"/>
                        <a:ea typeface="+mn-ea"/>
                        <a:cs typeface="+mn-cs"/>
                      </a:endParaRPr>
                    </a:p>
                  </a:txBody>
                  <a:tcPr anchor="b"/>
                </a:tc>
                <a:extLst>
                  <a:ext uri="{0D108BD9-81ED-4DB2-BD59-A6C34878D82A}">
                    <a16:rowId xmlns:a16="http://schemas.microsoft.com/office/drawing/2014/main" val="1293949680"/>
                  </a:ext>
                </a:extLst>
              </a:tr>
              <a:tr h="602622">
                <a:tc>
                  <a:txBody>
                    <a:bodyPr/>
                    <a:lstStyle/>
                    <a:p>
                      <a:pPr marL="0" algn="l" defTabSz="457200" rtl="0" eaLnBrk="1" fontAlgn="b" latinLnBrk="0" hangingPunct="1"/>
                      <a:r>
                        <a:rPr lang="en-GB" sz="2800" kern="1200" dirty="0">
                          <a:solidFill>
                            <a:schemeClr val="bg1"/>
                          </a:solidFill>
                          <a:latin typeface="+mn-lt"/>
                          <a:ea typeface="+mn-ea"/>
                          <a:cs typeface="+mn-cs"/>
                        </a:rPr>
                        <a:t>Church funds</a:t>
                      </a:r>
                    </a:p>
                  </a:txBody>
                  <a:tcPr anchor="b"/>
                </a:tc>
                <a:tc>
                  <a:txBody>
                    <a:bodyPr/>
                    <a:lstStyle/>
                    <a:p>
                      <a:pPr marL="0" marR="0" lvl="0" indent="0" algn="r" defTabSz="457200" rtl="0" eaLnBrk="1" fontAlgn="b" latinLnBrk="0" hangingPunct="1">
                        <a:lnSpc>
                          <a:spcPct val="100000"/>
                        </a:lnSpc>
                        <a:spcBef>
                          <a:spcPts val="0"/>
                        </a:spcBef>
                        <a:spcAft>
                          <a:spcPts val="0"/>
                        </a:spcAft>
                        <a:buClrTx/>
                        <a:buSzTx/>
                        <a:buFontTx/>
                        <a:buNone/>
                        <a:tabLst/>
                        <a:defRPr/>
                      </a:pPr>
                      <a:r>
                        <a:rPr lang="fr-FR" sz="3200" b="0" kern="1200" dirty="0">
                          <a:solidFill>
                            <a:schemeClr val="bg1"/>
                          </a:solidFill>
                          <a:latin typeface="+mn-lt"/>
                          <a:ea typeface="+mn-ea"/>
                          <a:cs typeface="+mn-cs"/>
                        </a:rPr>
                        <a:t>38,288</a:t>
                      </a:r>
                      <a:endParaRPr lang="en-FR" sz="3200" b="0" kern="1200" dirty="0">
                        <a:solidFill>
                          <a:schemeClr val="bg1"/>
                        </a:solidFill>
                        <a:latin typeface="+mn-lt"/>
                        <a:ea typeface="+mn-ea"/>
                        <a:cs typeface="+mn-cs"/>
                      </a:endParaRPr>
                    </a:p>
                  </a:txBody>
                  <a:tcPr anchor="b"/>
                </a:tc>
                <a:tc>
                  <a:txBody>
                    <a:bodyPr/>
                    <a:lstStyle/>
                    <a:p>
                      <a:pPr marL="0" algn="r" defTabSz="457200" rtl="0" eaLnBrk="1" fontAlgn="b" latinLnBrk="0" hangingPunct="1"/>
                      <a:r>
                        <a:rPr lang="fr-FR" sz="3200" b="0" kern="1200" dirty="0">
                          <a:solidFill>
                            <a:schemeClr val="bg1"/>
                          </a:solidFill>
                          <a:latin typeface="+mn-lt"/>
                          <a:ea typeface="+mn-ea"/>
                          <a:cs typeface="+mn-cs"/>
                        </a:rPr>
                        <a:t>26,031</a:t>
                      </a:r>
                      <a:endParaRPr lang="en-FR" sz="3200" b="0" kern="1200" dirty="0">
                        <a:solidFill>
                          <a:schemeClr val="bg1"/>
                        </a:solidFill>
                        <a:latin typeface="+mn-lt"/>
                        <a:ea typeface="+mn-ea"/>
                        <a:cs typeface="+mn-cs"/>
                      </a:endParaRPr>
                    </a:p>
                  </a:txBody>
                  <a:tcPr anchor="b"/>
                </a:tc>
                <a:extLst>
                  <a:ext uri="{0D108BD9-81ED-4DB2-BD59-A6C34878D82A}">
                    <a16:rowId xmlns:a16="http://schemas.microsoft.com/office/drawing/2014/main" val="933925203"/>
                  </a:ext>
                </a:extLst>
              </a:tr>
              <a:tr h="946263">
                <a:tc>
                  <a:txBody>
                    <a:bodyPr/>
                    <a:lstStyle/>
                    <a:p>
                      <a:pPr marL="0" algn="ctr" defTabSz="457200" rtl="0" eaLnBrk="1" fontAlgn="b" latinLnBrk="0" hangingPunct="1"/>
                      <a:r>
                        <a:rPr lang="en-GB" sz="3200" b="0" u="none" strike="noStrike" kern="1200" dirty="0">
                          <a:solidFill>
                            <a:schemeClr val="tx1"/>
                          </a:solidFill>
                          <a:effectLst/>
                        </a:rPr>
                        <a:t>TOTAL</a:t>
                      </a:r>
                      <a:endParaRPr lang="en-GB" sz="3200" b="0" u="none" strike="noStrike" kern="1200" dirty="0">
                        <a:solidFill>
                          <a:schemeClr val="tx1"/>
                        </a:solidFill>
                        <a:effectLst/>
                        <a:latin typeface="+mn-lt"/>
                        <a:ea typeface="+mn-ea"/>
                        <a:cs typeface="+mn-cs"/>
                      </a:endParaRPr>
                    </a:p>
                  </a:txBody>
                  <a:tcPr anchor="b"/>
                </a:tc>
                <a:tc>
                  <a:txBody>
                    <a:bodyPr/>
                    <a:lstStyle/>
                    <a:p>
                      <a:pPr marL="0" marR="0" lvl="0" indent="0" algn="r" defTabSz="457200" rtl="0" eaLnBrk="1" fontAlgn="b" latinLnBrk="0" hangingPunct="1">
                        <a:lnSpc>
                          <a:spcPct val="100000"/>
                        </a:lnSpc>
                        <a:spcBef>
                          <a:spcPts val="0"/>
                        </a:spcBef>
                        <a:spcAft>
                          <a:spcPts val="0"/>
                        </a:spcAft>
                        <a:buClrTx/>
                        <a:buSzTx/>
                        <a:buFontTx/>
                        <a:buNone/>
                        <a:tabLst/>
                        <a:defRPr/>
                      </a:pPr>
                      <a:r>
                        <a:rPr lang="en-US" sz="3200" b="0" u="none" strike="noStrike" kern="1200" dirty="0">
                          <a:solidFill>
                            <a:schemeClr val="tx1"/>
                          </a:solidFill>
                          <a:effectLst/>
                        </a:rPr>
                        <a:t>€ 206,043</a:t>
                      </a:r>
                      <a:endParaRPr lang="en-FR" sz="3200" b="0" u="none" strike="noStrike" kern="1200" dirty="0">
                        <a:solidFill>
                          <a:schemeClr val="tx1"/>
                        </a:solidFill>
                        <a:effectLst/>
                        <a:latin typeface="+mn-lt"/>
                        <a:ea typeface="+mn-ea"/>
                        <a:cs typeface="+mn-cs"/>
                      </a:endParaRPr>
                    </a:p>
                  </a:txBody>
                  <a:tcPr anchor="b"/>
                </a:tc>
                <a:tc>
                  <a:txBody>
                    <a:bodyPr/>
                    <a:lstStyle/>
                    <a:p>
                      <a:pPr marL="0" algn="r" defTabSz="457200" rtl="0" eaLnBrk="1" fontAlgn="b" latinLnBrk="0" hangingPunct="1"/>
                      <a:r>
                        <a:rPr lang="en-US" sz="3200" b="0" u="none" strike="noStrike" kern="1200" dirty="0">
                          <a:solidFill>
                            <a:schemeClr val="tx1"/>
                          </a:solidFill>
                          <a:effectLst/>
                        </a:rPr>
                        <a:t>€ 194,143</a:t>
                      </a:r>
                      <a:endParaRPr lang="en-FR" sz="3200" b="0" u="none" strike="noStrike" kern="1200" dirty="0">
                        <a:solidFill>
                          <a:schemeClr val="tx1"/>
                        </a:solidFill>
                        <a:effectLst/>
                        <a:latin typeface="+mn-lt"/>
                        <a:ea typeface="+mn-ea"/>
                        <a:cs typeface="+mn-cs"/>
                      </a:endParaRPr>
                    </a:p>
                  </a:txBody>
                  <a:tcPr anchor="b"/>
                </a:tc>
                <a:extLst>
                  <a:ext uri="{0D108BD9-81ED-4DB2-BD59-A6C34878D82A}">
                    <a16:rowId xmlns:a16="http://schemas.microsoft.com/office/drawing/2014/main" val="75251820"/>
                  </a:ext>
                </a:extLst>
              </a:tr>
            </a:tbl>
          </a:graphicData>
        </a:graphic>
      </p:graphicFrame>
    </p:spTree>
    <p:extLst>
      <p:ext uri="{BB962C8B-B14F-4D97-AF65-F5344CB8AC3E}">
        <p14:creationId xmlns:p14="http://schemas.microsoft.com/office/powerpoint/2010/main" val="4939019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B481F1-F3A7-053F-B215-C00F6F525EC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29BC044B-71F8-453B-E5C6-B24C9E09EBDE}"/>
              </a:ext>
            </a:extLst>
          </p:cNvPr>
          <p:cNvSpPr txBox="1"/>
          <p:nvPr/>
        </p:nvSpPr>
        <p:spPr>
          <a:xfrm>
            <a:off x="332508" y="482291"/>
            <a:ext cx="8451273" cy="1200329"/>
          </a:xfrm>
          <a:prstGeom prst="rect">
            <a:avLst/>
          </a:prstGeom>
          <a:noFill/>
        </p:spPr>
        <p:txBody>
          <a:bodyPr wrap="square" rtlCol="0">
            <a:spAutoFit/>
          </a:bodyPr>
          <a:lstStyle/>
          <a:p>
            <a:r>
              <a:rPr lang="en-GB" sz="3600" b="1" dirty="0">
                <a:solidFill>
                  <a:srgbClr val="292934"/>
                </a:solidFill>
              </a:rPr>
              <a:t>Balance sheet at 31</a:t>
            </a:r>
            <a:r>
              <a:rPr lang="en-GB" sz="3600" b="1" baseline="30000" dirty="0">
                <a:solidFill>
                  <a:srgbClr val="292934"/>
                </a:solidFill>
              </a:rPr>
              <a:t>st</a:t>
            </a:r>
            <a:r>
              <a:rPr lang="en-GB" sz="3600" b="1" dirty="0">
                <a:solidFill>
                  <a:srgbClr val="292934"/>
                </a:solidFill>
              </a:rPr>
              <a:t> December 2025: </a:t>
            </a:r>
          </a:p>
          <a:p>
            <a:r>
              <a:rPr lang="en-GB" sz="3600" b="1" dirty="0">
                <a:solidFill>
                  <a:srgbClr val="292934"/>
                </a:solidFill>
              </a:rPr>
              <a:t>What does it mean?</a:t>
            </a:r>
          </a:p>
        </p:txBody>
      </p:sp>
      <p:cxnSp>
        <p:nvCxnSpPr>
          <p:cNvPr id="3" name="Straight Connector 2">
            <a:extLst>
              <a:ext uri="{FF2B5EF4-FFF2-40B4-BE49-F238E27FC236}">
                <a16:creationId xmlns:a16="http://schemas.microsoft.com/office/drawing/2014/main" id="{8D23FAAC-33FB-EF2B-212A-AD69BD669721}"/>
              </a:ext>
            </a:extLst>
          </p:cNvPr>
          <p:cNvCxnSpPr/>
          <p:nvPr/>
        </p:nvCxnSpPr>
        <p:spPr>
          <a:xfrm>
            <a:off x="6683329" y="5372696"/>
            <a:ext cx="1297172"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5" name="Straight Connector 4">
            <a:extLst>
              <a:ext uri="{FF2B5EF4-FFF2-40B4-BE49-F238E27FC236}">
                <a16:creationId xmlns:a16="http://schemas.microsoft.com/office/drawing/2014/main" id="{FC5D5478-023C-51B4-8A61-3EC73B26DFB6}"/>
              </a:ext>
            </a:extLst>
          </p:cNvPr>
          <p:cNvCxnSpPr/>
          <p:nvPr/>
        </p:nvCxnSpPr>
        <p:spPr>
          <a:xfrm>
            <a:off x="6294554" y="4713332"/>
            <a:ext cx="1297172" cy="0"/>
          </a:xfrm>
          <a:prstGeom prst="line">
            <a:avLst/>
          </a:prstGeom>
        </p:spPr>
        <p:style>
          <a:lnRef idx="2">
            <a:schemeClr val="accent1"/>
          </a:lnRef>
          <a:fillRef idx="0">
            <a:schemeClr val="accent1"/>
          </a:fillRef>
          <a:effectRef idx="1">
            <a:schemeClr val="accent1"/>
          </a:effectRef>
          <a:fontRef idx="minor">
            <a:schemeClr val="tx1"/>
          </a:fontRef>
        </p:style>
      </p:cxnSp>
      <p:graphicFrame>
        <p:nvGraphicFramePr>
          <p:cNvPr id="7" name="Table 6">
            <a:extLst>
              <a:ext uri="{FF2B5EF4-FFF2-40B4-BE49-F238E27FC236}">
                <a16:creationId xmlns:a16="http://schemas.microsoft.com/office/drawing/2014/main" id="{96D82C62-5C0F-B92D-3375-71DE0F8D6173}"/>
              </a:ext>
            </a:extLst>
          </p:cNvPr>
          <p:cNvGraphicFramePr>
            <a:graphicFrameLocks noGrp="1"/>
          </p:cNvGraphicFramePr>
          <p:nvPr>
            <p:extLst>
              <p:ext uri="{D42A27DB-BD31-4B8C-83A1-F6EECF244321}">
                <p14:modId xmlns:p14="http://schemas.microsoft.com/office/powerpoint/2010/main" val="1731890477"/>
              </p:ext>
            </p:extLst>
          </p:nvPr>
        </p:nvGraphicFramePr>
        <p:xfrm>
          <a:off x="462642" y="1876658"/>
          <a:ext cx="3388922" cy="1920240"/>
        </p:xfrm>
        <a:graphic>
          <a:graphicData uri="http://schemas.openxmlformats.org/drawingml/2006/table">
            <a:tbl>
              <a:tblPr firstRow="1" bandRow="1">
                <a:tableStyleId>{5C22544A-7EE6-4342-B048-85BDC9FD1C3A}</a:tableStyleId>
              </a:tblPr>
              <a:tblGrid>
                <a:gridCol w="1670958">
                  <a:extLst>
                    <a:ext uri="{9D8B030D-6E8A-4147-A177-3AD203B41FA5}">
                      <a16:colId xmlns:a16="http://schemas.microsoft.com/office/drawing/2014/main" val="690388845"/>
                    </a:ext>
                  </a:extLst>
                </a:gridCol>
                <a:gridCol w="1717964">
                  <a:extLst>
                    <a:ext uri="{9D8B030D-6E8A-4147-A177-3AD203B41FA5}">
                      <a16:colId xmlns:a16="http://schemas.microsoft.com/office/drawing/2014/main" val="54621024"/>
                    </a:ext>
                  </a:extLst>
                </a:gridCol>
              </a:tblGrid>
              <a:tr h="0">
                <a:tc gridSpan="2">
                  <a:txBody>
                    <a:bodyPr/>
                    <a:lstStyle/>
                    <a:p>
                      <a:r>
                        <a:rPr lang="en-FR" dirty="0"/>
                        <a:t>What we own</a:t>
                      </a:r>
                    </a:p>
                  </a:txBody>
                  <a:tcPr/>
                </a:tc>
                <a:tc hMerge="1">
                  <a:txBody>
                    <a:bodyPr/>
                    <a:lstStyle/>
                    <a:p>
                      <a:endParaRPr lang="en-FR" dirty="0"/>
                    </a:p>
                  </a:txBody>
                  <a:tcPr/>
                </a:tc>
                <a:extLst>
                  <a:ext uri="{0D108BD9-81ED-4DB2-BD59-A6C34878D82A}">
                    <a16:rowId xmlns:a16="http://schemas.microsoft.com/office/drawing/2014/main" val="84926725"/>
                  </a:ext>
                </a:extLst>
              </a:tr>
              <a:tr h="370840">
                <a:tc>
                  <a:txBody>
                    <a:bodyPr/>
                    <a:lstStyle/>
                    <a:p>
                      <a:r>
                        <a:rPr lang="en-FR" dirty="0"/>
                        <a:t>Building</a:t>
                      </a:r>
                    </a:p>
                    <a:p>
                      <a:r>
                        <a:rPr lang="en-FR" dirty="0"/>
                        <a:t>(cannot be spent)</a:t>
                      </a:r>
                    </a:p>
                  </a:txBody>
                  <a:tcPr/>
                </a:tc>
                <a:tc>
                  <a:txBody>
                    <a:bodyPr/>
                    <a:lstStyle/>
                    <a:p>
                      <a:pPr algn="r"/>
                      <a:r>
                        <a:rPr lang="en-FR" dirty="0"/>
                        <a:t>€153,760</a:t>
                      </a:r>
                    </a:p>
                  </a:txBody>
                  <a:tcPr/>
                </a:tc>
                <a:extLst>
                  <a:ext uri="{0D108BD9-81ED-4DB2-BD59-A6C34878D82A}">
                    <a16:rowId xmlns:a16="http://schemas.microsoft.com/office/drawing/2014/main" val="4252013427"/>
                  </a:ext>
                </a:extLst>
              </a:tr>
              <a:tr h="370840">
                <a:tc>
                  <a:txBody>
                    <a:bodyPr/>
                    <a:lstStyle/>
                    <a:p>
                      <a:r>
                        <a:rPr lang="en-FR" dirty="0"/>
                        <a:t>Cash in bank accounts</a:t>
                      </a:r>
                    </a:p>
                  </a:txBody>
                  <a:tcPr/>
                </a:tc>
                <a:tc>
                  <a:txBody>
                    <a:bodyPr/>
                    <a:lstStyle/>
                    <a:p>
                      <a:pPr algn="r"/>
                      <a:r>
                        <a:rPr lang="en-FR" dirty="0"/>
                        <a:t>€49,900</a:t>
                      </a:r>
                    </a:p>
                  </a:txBody>
                  <a:tcPr/>
                </a:tc>
                <a:extLst>
                  <a:ext uri="{0D108BD9-81ED-4DB2-BD59-A6C34878D82A}">
                    <a16:rowId xmlns:a16="http://schemas.microsoft.com/office/drawing/2014/main" val="4053869994"/>
                  </a:ext>
                </a:extLst>
              </a:tr>
            </a:tbl>
          </a:graphicData>
        </a:graphic>
      </p:graphicFrame>
      <p:graphicFrame>
        <p:nvGraphicFramePr>
          <p:cNvPr id="4" name="Table 3">
            <a:extLst>
              <a:ext uri="{FF2B5EF4-FFF2-40B4-BE49-F238E27FC236}">
                <a16:creationId xmlns:a16="http://schemas.microsoft.com/office/drawing/2014/main" id="{88F7FD3F-CF4F-0ECA-7B81-FD9920B4D71D}"/>
              </a:ext>
            </a:extLst>
          </p:cNvPr>
          <p:cNvGraphicFramePr>
            <a:graphicFrameLocks noGrp="1"/>
          </p:cNvGraphicFramePr>
          <p:nvPr>
            <p:extLst>
              <p:ext uri="{D42A27DB-BD31-4B8C-83A1-F6EECF244321}">
                <p14:modId xmlns:p14="http://schemas.microsoft.com/office/powerpoint/2010/main" val="829492200"/>
              </p:ext>
            </p:extLst>
          </p:nvPr>
        </p:nvGraphicFramePr>
        <p:xfrm>
          <a:off x="4452186" y="1876658"/>
          <a:ext cx="3388922" cy="2565400"/>
        </p:xfrm>
        <a:graphic>
          <a:graphicData uri="http://schemas.openxmlformats.org/drawingml/2006/table">
            <a:tbl>
              <a:tblPr firstRow="1" bandRow="1">
                <a:tableStyleId>{5C22544A-7EE6-4342-B048-85BDC9FD1C3A}</a:tableStyleId>
              </a:tblPr>
              <a:tblGrid>
                <a:gridCol w="1934759">
                  <a:extLst>
                    <a:ext uri="{9D8B030D-6E8A-4147-A177-3AD203B41FA5}">
                      <a16:colId xmlns:a16="http://schemas.microsoft.com/office/drawing/2014/main" val="690388845"/>
                    </a:ext>
                  </a:extLst>
                </a:gridCol>
                <a:gridCol w="1454163">
                  <a:extLst>
                    <a:ext uri="{9D8B030D-6E8A-4147-A177-3AD203B41FA5}">
                      <a16:colId xmlns:a16="http://schemas.microsoft.com/office/drawing/2014/main" val="54621024"/>
                    </a:ext>
                  </a:extLst>
                </a:gridCol>
              </a:tblGrid>
              <a:tr h="0">
                <a:tc gridSpan="2">
                  <a:txBody>
                    <a:bodyPr/>
                    <a:lstStyle/>
                    <a:p>
                      <a:r>
                        <a:rPr lang="en-FR" dirty="0"/>
                        <a:t>What is already spoken for</a:t>
                      </a:r>
                    </a:p>
                  </a:txBody>
                  <a:tcPr/>
                </a:tc>
                <a:tc hMerge="1">
                  <a:txBody>
                    <a:bodyPr/>
                    <a:lstStyle/>
                    <a:p>
                      <a:endParaRPr lang="en-FR" dirty="0"/>
                    </a:p>
                  </a:txBody>
                  <a:tcPr/>
                </a:tc>
                <a:extLst>
                  <a:ext uri="{0D108BD9-81ED-4DB2-BD59-A6C34878D82A}">
                    <a16:rowId xmlns:a16="http://schemas.microsoft.com/office/drawing/2014/main" val="84926725"/>
                  </a:ext>
                </a:extLst>
              </a:tr>
              <a:tr h="370840">
                <a:tc>
                  <a:txBody>
                    <a:bodyPr/>
                    <a:lstStyle/>
                    <a:p>
                      <a:r>
                        <a:rPr lang="en-FR" dirty="0"/>
                        <a:t>Building</a:t>
                      </a:r>
                    </a:p>
                    <a:p>
                      <a:r>
                        <a:rPr lang="en-FR" dirty="0"/>
                        <a:t>(cannot be spent)</a:t>
                      </a:r>
                    </a:p>
                  </a:txBody>
                  <a:tcPr/>
                </a:tc>
                <a:tc>
                  <a:txBody>
                    <a:bodyPr/>
                    <a:lstStyle/>
                    <a:p>
                      <a:pPr algn="r"/>
                      <a:r>
                        <a:rPr lang="en-FR" dirty="0"/>
                        <a:t>€153,450</a:t>
                      </a:r>
                    </a:p>
                  </a:txBody>
                  <a:tcPr/>
                </a:tc>
                <a:extLst>
                  <a:ext uri="{0D108BD9-81ED-4DB2-BD59-A6C34878D82A}">
                    <a16:rowId xmlns:a16="http://schemas.microsoft.com/office/drawing/2014/main" val="4252013427"/>
                  </a:ext>
                </a:extLst>
              </a:tr>
              <a:tr h="370840">
                <a:tc>
                  <a:txBody>
                    <a:bodyPr/>
                    <a:lstStyle/>
                    <a:p>
                      <a:r>
                        <a:rPr lang="en-FR" dirty="0"/>
                        <a:t>Ring-fenced donations</a:t>
                      </a:r>
                    </a:p>
                    <a:p>
                      <a:r>
                        <a:rPr lang="en-FR" dirty="0"/>
                        <a:t>(to be used only as intended)</a:t>
                      </a:r>
                    </a:p>
                  </a:txBody>
                  <a:tcPr/>
                </a:tc>
                <a:tc>
                  <a:txBody>
                    <a:bodyPr/>
                    <a:lstStyle/>
                    <a:p>
                      <a:pPr algn="r"/>
                      <a:r>
                        <a:rPr lang="en-FR" dirty="0"/>
                        <a:t>€7,543</a:t>
                      </a:r>
                    </a:p>
                  </a:txBody>
                  <a:tcPr/>
                </a:tc>
                <a:extLst>
                  <a:ext uri="{0D108BD9-81ED-4DB2-BD59-A6C34878D82A}">
                    <a16:rowId xmlns:a16="http://schemas.microsoft.com/office/drawing/2014/main" val="4053869994"/>
                  </a:ext>
                </a:extLst>
              </a:tr>
              <a:tr h="370840">
                <a:tc>
                  <a:txBody>
                    <a:bodyPr/>
                    <a:lstStyle/>
                    <a:p>
                      <a:r>
                        <a:rPr lang="en-FR" dirty="0"/>
                        <a:t>Bills and creditors</a:t>
                      </a:r>
                    </a:p>
                  </a:txBody>
                  <a:tcPr/>
                </a:tc>
                <a:tc>
                  <a:txBody>
                    <a:bodyPr/>
                    <a:lstStyle/>
                    <a:p>
                      <a:pPr algn="r"/>
                      <a:r>
                        <a:rPr lang="en-FR" dirty="0"/>
                        <a:t>€6,762</a:t>
                      </a:r>
                    </a:p>
                  </a:txBody>
                  <a:tcPr/>
                </a:tc>
                <a:extLst>
                  <a:ext uri="{0D108BD9-81ED-4DB2-BD59-A6C34878D82A}">
                    <a16:rowId xmlns:a16="http://schemas.microsoft.com/office/drawing/2014/main" val="523204898"/>
                  </a:ext>
                </a:extLst>
              </a:tr>
            </a:tbl>
          </a:graphicData>
        </a:graphic>
      </p:graphicFrame>
      <p:graphicFrame>
        <p:nvGraphicFramePr>
          <p:cNvPr id="6" name="Table 5">
            <a:extLst>
              <a:ext uri="{FF2B5EF4-FFF2-40B4-BE49-F238E27FC236}">
                <a16:creationId xmlns:a16="http://schemas.microsoft.com/office/drawing/2014/main" id="{F2B322A9-D10F-8A45-AA38-7272696FFF1E}"/>
              </a:ext>
            </a:extLst>
          </p:cNvPr>
          <p:cNvGraphicFramePr>
            <a:graphicFrameLocks noGrp="1"/>
          </p:cNvGraphicFramePr>
          <p:nvPr>
            <p:extLst>
              <p:ext uri="{D42A27DB-BD31-4B8C-83A1-F6EECF244321}">
                <p14:modId xmlns:p14="http://schemas.microsoft.com/office/powerpoint/2010/main" val="1570616105"/>
              </p:ext>
            </p:extLst>
          </p:nvPr>
        </p:nvGraphicFramePr>
        <p:xfrm>
          <a:off x="462642" y="4256497"/>
          <a:ext cx="3388922" cy="1005840"/>
        </p:xfrm>
        <a:graphic>
          <a:graphicData uri="http://schemas.openxmlformats.org/drawingml/2006/table">
            <a:tbl>
              <a:tblPr firstRow="1" bandRow="1">
                <a:tableStyleId>{5C22544A-7EE6-4342-B048-85BDC9FD1C3A}</a:tableStyleId>
              </a:tblPr>
              <a:tblGrid>
                <a:gridCol w="1129183">
                  <a:extLst>
                    <a:ext uri="{9D8B030D-6E8A-4147-A177-3AD203B41FA5}">
                      <a16:colId xmlns:a16="http://schemas.microsoft.com/office/drawing/2014/main" val="690388845"/>
                    </a:ext>
                  </a:extLst>
                </a:gridCol>
                <a:gridCol w="2259739">
                  <a:extLst>
                    <a:ext uri="{9D8B030D-6E8A-4147-A177-3AD203B41FA5}">
                      <a16:colId xmlns:a16="http://schemas.microsoft.com/office/drawing/2014/main" val="54621024"/>
                    </a:ext>
                  </a:extLst>
                </a:gridCol>
              </a:tblGrid>
              <a:tr h="0">
                <a:tc gridSpan="2">
                  <a:txBody>
                    <a:bodyPr/>
                    <a:lstStyle/>
                    <a:p>
                      <a:r>
                        <a:rPr lang="en-FR" dirty="0"/>
                        <a:t>Available</a:t>
                      </a:r>
                    </a:p>
                  </a:txBody>
                  <a:tcPr/>
                </a:tc>
                <a:tc hMerge="1">
                  <a:txBody>
                    <a:bodyPr/>
                    <a:lstStyle/>
                    <a:p>
                      <a:endParaRPr lang="en-FR" dirty="0"/>
                    </a:p>
                  </a:txBody>
                  <a:tcPr/>
                </a:tc>
                <a:extLst>
                  <a:ext uri="{0D108BD9-81ED-4DB2-BD59-A6C34878D82A}">
                    <a16:rowId xmlns:a16="http://schemas.microsoft.com/office/drawing/2014/main" val="84926725"/>
                  </a:ext>
                </a:extLst>
              </a:tr>
              <a:tr h="370840">
                <a:tc>
                  <a:txBody>
                    <a:bodyPr/>
                    <a:lstStyle/>
                    <a:p>
                      <a:r>
                        <a:rPr lang="en-FR" dirty="0"/>
                        <a:t>Church funds</a:t>
                      </a:r>
                    </a:p>
                  </a:txBody>
                  <a:tcPr/>
                </a:tc>
                <a:tc>
                  <a:txBody>
                    <a:bodyPr/>
                    <a:lstStyle/>
                    <a:p>
                      <a:pPr algn="r"/>
                      <a:r>
                        <a:rPr lang="en-FR" dirty="0"/>
                        <a:t>€38,288</a:t>
                      </a:r>
                    </a:p>
                  </a:txBody>
                  <a:tcPr/>
                </a:tc>
                <a:extLst>
                  <a:ext uri="{0D108BD9-81ED-4DB2-BD59-A6C34878D82A}">
                    <a16:rowId xmlns:a16="http://schemas.microsoft.com/office/drawing/2014/main" val="4252013427"/>
                  </a:ext>
                </a:extLst>
              </a:tr>
            </a:tbl>
          </a:graphicData>
        </a:graphic>
      </p:graphicFrame>
      <p:sp>
        <p:nvSpPr>
          <p:cNvPr id="10" name="TextBox 9">
            <a:extLst>
              <a:ext uri="{FF2B5EF4-FFF2-40B4-BE49-F238E27FC236}">
                <a16:creationId xmlns:a16="http://schemas.microsoft.com/office/drawing/2014/main" id="{89D86D6A-EE82-F82D-71A6-469B6E395088}"/>
              </a:ext>
            </a:extLst>
          </p:cNvPr>
          <p:cNvSpPr txBox="1"/>
          <p:nvPr/>
        </p:nvSpPr>
        <p:spPr>
          <a:xfrm>
            <a:off x="332507" y="5721936"/>
            <a:ext cx="8451273" cy="646331"/>
          </a:xfrm>
          <a:prstGeom prst="rect">
            <a:avLst/>
          </a:prstGeom>
          <a:noFill/>
        </p:spPr>
        <p:txBody>
          <a:bodyPr wrap="square">
            <a:spAutoFit/>
          </a:bodyPr>
          <a:lstStyle/>
          <a:p>
            <a:r>
              <a:rPr lang="en-US" sz="1800" i="1" dirty="0">
                <a:solidFill>
                  <a:srgbClr val="4A5568"/>
                </a:solidFill>
                <a:latin typeface="Calibri" pitchFamily="34" charset="0"/>
                <a:ea typeface="Calibri" pitchFamily="34" charset="-122"/>
                <a:cs typeface="Calibri" pitchFamily="34" charset="-120"/>
              </a:rPr>
              <a:t>In accounting, liabilities shows whose money funded our assets. Church funds are our own accumulated surplus — a reassuring figure on the balance sheet.</a:t>
            </a:r>
            <a:endParaRPr lang="en-US" sz="1800" i="1" dirty="0"/>
          </a:p>
        </p:txBody>
      </p:sp>
    </p:spTree>
    <p:extLst>
      <p:ext uri="{BB962C8B-B14F-4D97-AF65-F5344CB8AC3E}">
        <p14:creationId xmlns:p14="http://schemas.microsoft.com/office/powerpoint/2010/main" val="10693529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13BE5C-ADE1-75A5-55E9-9E76D72B0CDA}"/>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A13A64E-6CFA-9009-9661-A4204D0FC0D3}"/>
              </a:ext>
            </a:extLst>
          </p:cNvPr>
          <p:cNvSpPr txBox="1"/>
          <p:nvPr/>
        </p:nvSpPr>
        <p:spPr>
          <a:xfrm>
            <a:off x="720436" y="482291"/>
            <a:ext cx="8063345" cy="646331"/>
          </a:xfrm>
          <a:prstGeom prst="rect">
            <a:avLst/>
          </a:prstGeom>
          <a:noFill/>
        </p:spPr>
        <p:txBody>
          <a:bodyPr wrap="square" rtlCol="0">
            <a:spAutoFit/>
          </a:bodyPr>
          <a:lstStyle/>
          <a:p>
            <a:r>
              <a:rPr lang="en-GB" sz="3600" b="1" dirty="0">
                <a:solidFill>
                  <a:srgbClr val="292934"/>
                </a:solidFill>
              </a:rPr>
              <a:t>In summary</a:t>
            </a:r>
          </a:p>
        </p:txBody>
      </p:sp>
      <p:cxnSp>
        <p:nvCxnSpPr>
          <p:cNvPr id="3" name="Straight Connector 2">
            <a:extLst>
              <a:ext uri="{FF2B5EF4-FFF2-40B4-BE49-F238E27FC236}">
                <a16:creationId xmlns:a16="http://schemas.microsoft.com/office/drawing/2014/main" id="{D9C468AA-8880-9453-ECD3-A9F64EBD163F}"/>
              </a:ext>
            </a:extLst>
          </p:cNvPr>
          <p:cNvCxnSpPr/>
          <p:nvPr/>
        </p:nvCxnSpPr>
        <p:spPr>
          <a:xfrm>
            <a:off x="6683329" y="5372696"/>
            <a:ext cx="1297172"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5" name="Straight Connector 4">
            <a:extLst>
              <a:ext uri="{FF2B5EF4-FFF2-40B4-BE49-F238E27FC236}">
                <a16:creationId xmlns:a16="http://schemas.microsoft.com/office/drawing/2014/main" id="{B1482D34-E3F4-AD85-3DE5-35EC08176BB1}"/>
              </a:ext>
            </a:extLst>
          </p:cNvPr>
          <p:cNvCxnSpPr/>
          <p:nvPr/>
        </p:nvCxnSpPr>
        <p:spPr>
          <a:xfrm>
            <a:off x="6294554" y="4713332"/>
            <a:ext cx="1297172" cy="0"/>
          </a:xfrm>
          <a:prstGeom prst="line">
            <a:avLst/>
          </a:prstGeom>
        </p:spPr>
        <p:style>
          <a:lnRef idx="2">
            <a:schemeClr val="accent1"/>
          </a:lnRef>
          <a:fillRef idx="0">
            <a:schemeClr val="accent1"/>
          </a:fillRef>
          <a:effectRef idx="1">
            <a:schemeClr val="accent1"/>
          </a:effectRef>
          <a:fontRef idx="minor">
            <a:schemeClr val="tx1"/>
          </a:fontRef>
        </p:style>
      </p:cxnSp>
      <p:sp>
        <p:nvSpPr>
          <p:cNvPr id="8" name="TextBox 7">
            <a:extLst>
              <a:ext uri="{FF2B5EF4-FFF2-40B4-BE49-F238E27FC236}">
                <a16:creationId xmlns:a16="http://schemas.microsoft.com/office/drawing/2014/main" id="{F3888BDC-225E-C079-C431-AFB375317480}"/>
              </a:ext>
            </a:extLst>
          </p:cNvPr>
          <p:cNvSpPr txBox="1"/>
          <p:nvPr/>
        </p:nvSpPr>
        <p:spPr>
          <a:xfrm>
            <a:off x="720436" y="1603319"/>
            <a:ext cx="7066101" cy="4093428"/>
          </a:xfrm>
          <a:prstGeom prst="rect">
            <a:avLst/>
          </a:prstGeom>
          <a:noFill/>
        </p:spPr>
        <p:txBody>
          <a:bodyPr wrap="square" rtlCol="0">
            <a:spAutoFit/>
          </a:bodyPr>
          <a:lstStyle/>
          <a:p>
            <a:pPr marL="285750" indent="-285750">
              <a:buFont typeface="Arial" panose="020B0604020202020204" pitchFamily="34" charset="0"/>
              <a:buChar char="•"/>
            </a:pPr>
            <a:r>
              <a:rPr lang="en-FR" sz="2600" dirty="0">
                <a:solidFill>
                  <a:schemeClr val="bg1"/>
                </a:solidFill>
              </a:rPr>
              <a:t>We are not a wealthy organisation: the amount of available funds is modest</a:t>
            </a:r>
          </a:p>
          <a:p>
            <a:pPr marL="285750" indent="-285750">
              <a:buFont typeface="Arial" panose="020B0604020202020204" pitchFamily="34" charset="0"/>
              <a:buChar char="•"/>
            </a:pPr>
            <a:r>
              <a:rPr lang="en-FR" sz="2600" dirty="0">
                <a:solidFill>
                  <a:schemeClr val="bg1"/>
                </a:solidFill>
              </a:rPr>
              <a:t>Most of our cash is already spoken for: the bulk of our bank balance is reserved for the building or ring-fenced by donor conditions, it is not discretionary</a:t>
            </a:r>
          </a:p>
          <a:p>
            <a:pPr marL="285750" indent="-285750">
              <a:buFont typeface="Arial" panose="020B0604020202020204" pitchFamily="34" charset="0"/>
              <a:buChar char="•"/>
            </a:pPr>
            <a:r>
              <a:rPr lang="en-FR" sz="2600" dirty="0">
                <a:solidFill>
                  <a:schemeClr val="bg1"/>
                </a:solidFill>
              </a:rPr>
              <a:t>We are stable and currently improving: church funds grew by €12, 257 in 2025. This means we spent less than we received, but this is mostly because we did not pay a chaplain’s stipend.</a:t>
            </a:r>
          </a:p>
        </p:txBody>
      </p:sp>
    </p:spTree>
    <p:extLst>
      <p:ext uri="{BB962C8B-B14F-4D97-AF65-F5344CB8AC3E}">
        <p14:creationId xmlns:p14="http://schemas.microsoft.com/office/powerpoint/2010/main" val="13555071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2400" y="237067"/>
            <a:ext cx="8839200" cy="769441"/>
          </a:xfrm>
          <a:prstGeom prst="rect">
            <a:avLst/>
          </a:prstGeom>
          <a:noFill/>
        </p:spPr>
        <p:txBody>
          <a:bodyPr wrap="square" rtlCol="0">
            <a:spAutoFit/>
          </a:bodyPr>
          <a:lstStyle/>
          <a:p>
            <a:pPr algn="ctr"/>
            <a:r>
              <a:rPr lang="en-GB" sz="4400" dirty="0">
                <a:solidFill>
                  <a:srgbClr val="000000"/>
                </a:solidFill>
                <a:latin typeface="Lato Regular"/>
                <a:cs typeface="Lato Regular"/>
              </a:rPr>
              <a:t>CCL AGM 2026 AGENDA</a:t>
            </a:r>
          </a:p>
        </p:txBody>
      </p:sp>
      <p:sp>
        <p:nvSpPr>
          <p:cNvPr id="7" name="Content Placeholder 6"/>
          <p:cNvSpPr>
            <a:spLocks noGrp="1"/>
          </p:cNvSpPr>
          <p:nvPr>
            <p:ph sz="half" idx="1"/>
          </p:nvPr>
        </p:nvSpPr>
        <p:spPr>
          <a:xfrm>
            <a:off x="364891" y="1006508"/>
            <a:ext cx="4207109" cy="5715958"/>
          </a:xfrm>
        </p:spPr>
        <p:txBody>
          <a:bodyPr>
            <a:noAutofit/>
          </a:bodyPr>
          <a:lstStyle/>
          <a:p>
            <a:pPr marL="514350" lvl="0" indent="-514350">
              <a:buFont typeface="Wingdings" charset="2"/>
              <a:buAutoNum type="arabicPlain"/>
            </a:pPr>
            <a:r>
              <a:rPr lang="en-GB" sz="2600" dirty="0">
                <a:solidFill>
                  <a:schemeClr val="bg1"/>
                </a:solidFill>
              </a:rPr>
              <a:t>Opening with prayers</a:t>
            </a:r>
            <a:endParaRPr lang="en-US" sz="2600" dirty="0">
              <a:solidFill>
                <a:schemeClr val="bg1"/>
              </a:solidFill>
            </a:endParaRPr>
          </a:p>
          <a:p>
            <a:pPr marL="514350" lvl="0" indent="-514350">
              <a:buFont typeface="Wingdings" charset="2"/>
              <a:buAutoNum type="arabicPlain"/>
            </a:pPr>
            <a:r>
              <a:rPr lang="en-GB" sz="2600" dirty="0">
                <a:solidFill>
                  <a:schemeClr val="bg1"/>
                </a:solidFill>
              </a:rPr>
              <a:t>Apologies for absence</a:t>
            </a:r>
            <a:endParaRPr lang="en-US" sz="2600" dirty="0">
              <a:solidFill>
                <a:schemeClr val="bg1"/>
              </a:solidFill>
            </a:endParaRPr>
          </a:p>
          <a:p>
            <a:pPr marL="514350" lvl="0" indent="-514350">
              <a:buFont typeface="Wingdings" charset="2"/>
              <a:buAutoNum type="arabicPlain"/>
            </a:pPr>
            <a:r>
              <a:rPr lang="en-GB" sz="2600" dirty="0">
                <a:solidFill>
                  <a:schemeClr val="bg1"/>
                </a:solidFill>
              </a:rPr>
              <a:t>The electoral roll</a:t>
            </a:r>
            <a:endParaRPr lang="en-US" sz="2600" dirty="0">
              <a:solidFill>
                <a:schemeClr val="bg1"/>
              </a:solidFill>
            </a:endParaRPr>
          </a:p>
          <a:p>
            <a:pPr marL="514350" lvl="0" indent="-514350">
              <a:buFont typeface="Wingdings" charset="2"/>
              <a:buAutoNum type="arabicPlain"/>
            </a:pPr>
            <a:r>
              <a:rPr lang="en-GB" sz="2600" dirty="0">
                <a:solidFill>
                  <a:schemeClr val="bg1"/>
                </a:solidFill>
              </a:rPr>
              <a:t>Minutes of the AGM held on 28 April 2025</a:t>
            </a:r>
            <a:endParaRPr lang="en-US" sz="2600" dirty="0">
              <a:solidFill>
                <a:schemeClr val="bg1"/>
              </a:solidFill>
            </a:endParaRPr>
          </a:p>
          <a:p>
            <a:pPr marL="800100" lvl="1" indent="-342900"/>
            <a:r>
              <a:rPr lang="en-GB" sz="2600" dirty="0">
                <a:solidFill>
                  <a:schemeClr val="bg1"/>
                </a:solidFill>
              </a:rPr>
              <a:t>Matters arising</a:t>
            </a:r>
          </a:p>
          <a:p>
            <a:pPr marL="514350" indent="-457200">
              <a:buFont typeface="+mj-lt"/>
              <a:buAutoNum type="arabicPlain"/>
            </a:pPr>
            <a:r>
              <a:rPr lang="en-GB" sz="2600" dirty="0">
                <a:solidFill>
                  <a:schemeClr val="bg1"/>
                </a:solidFill>
              </a:rPr>
              <a:t>Reports </a:t>
            </a:r>
            <a:endParaRPr lang="en-US" sz="2600" dirty="0">
              <a:solidFill>
                <a:schemeClr val="bg1"/>
              </a:solidFill>
            </a:endParaRPr>
          </a:p>
          <a:p>
            <a:pPr lvl="1"/>
            <a:r>
              <a:rPr lang="en-GB" sz="2600" dirty="0">
                <a:solidFill>
                  <a:schemeClr val="bg1"/>
                </a:solidFill>
              </a:rPr>
              <a:t>Lay President’s report</a:t>
            </a:r>
            <a:endParaRPr lang="en-US" sz="2600" dirty="0">
              <a:solidFill>
                <a:schemeClr val="bg1"/>
              </a:solidFill>
            </a:endParaRPr>
          </a:p>
          <a:p>
            <a:pPr lvl="1"/>
            <a:r>
              <a:rPr lang="en-GB" sz="2600" dirty="0">
                <a:solidFill>
                  <a:schemeClr val="bg1"/>
                </a:solidFill>
              </a:rPr>
              <a:t>Finance Report</a:t>
            </a:r>
          </a:p>
          <a:p>
            <a:pPr lvl="1"/>
            <a:r>
              <a:rPr lang="en-GB" sz="2600" dirty="0">
                <a:solidFill>
                  <a:schemeClr val="bg1"/>
                </a:solidFill>
              </a:rPr>
              <a:t>Fabric report</a:t>
            </a:r>
            <a:r>
              <a:rPr lang="en-US" sz="2600" dirty="0">
                <a:solidFill>
                  <a:schemeClr val="bg1"/>
                </a:solidFill>
              </a:rPr>
              <a:t> </a:t>
            </a:r>
          </a:p>
          <a:p>
            <a:pPr lvl="1"/>
            <a:r>
              <a:rPr lang="en-US" sz="2600" dirty="0">
                <a:solidFill>
                  <a:schemeClr val="bg1"/>
                </a:solidFill>
              </a:rPr>
              <a:t>Other reports</a:t>
            </a:r>
          </a:p>
          <a:p>
            <a:pPr lvl="1"/>
            <a:endParaRPr lang="en-US" sz="2800" dirty="0">
              <a:solidFill>
                <a:schemeClr val="bg1"/>
              </a:solidFill>
            </a:endParaRPr>
          </a:p>
          <a:p>
            <a:pPr lvl="1"/>
            <a:endParaRPr lang="en-GB" sz="2800" dirty="0">
              <a:solidFill>
                <a:schemeClr val="bg1"/>
              </a:solidFill>
            </a:endParaRPr>
          </a:p>
        </p:txBody>
      </p:sp>
      <p:sp>
        <p:nvSpPr>
          <p:cNvPr id="8" name="Content Placeholder 7"/>
          <p:cNvSpPr>
            <a:spLocks noGrp="1"/>
          </p:cNvSpPr>
          <p:nvPr>
            <p:ph sz="half" idx="2"/>
          </p:nvPr>
        </p:nvSpPr>
        <p:spPr>
          <a:xfrm>
            <a:off x="4678245" y="1006508"/>
            <a:ext cx="4207109" cy="5715958"/>
          </a:xfrm>
        </p:spPr>
        <p:txBody>
          <a:bodyPr>
            <a:normAutofit/>
          </a:bodyPr>
          <a:lstStyle/>
          <a:p>
            <a:pPr marL="514350" lvl="0" indent="-514350">
              <a:buFont typeface="Wingdings" charset="2"/>
              <a:buAutoNum type="arabicPlain" startAt="6"/>
            </a:pPr>
            <a:r>
              <a:rPr lang="en-GB" dirty="0">
                <a:solidFill>
                  <a:srgbClr val="000000"/>
                </a:solidFill>
              </a:rPr>
              <a:t>Safeguarding</a:t>
            </a:r>
            <a:endParaRPr lang="en-US" dirty="0">
              <a:solidFill>
                <a:srgbClr val="000000"/>
              </a:solidFill>
            </a:endParaRPr>
          </a:p>
          <a:p>
            <a:pPr marL="514350" lvl="0" indent="-514350">
              <a:buFont typeface="+mj-lt"/>
              <a:buAutoNum type="arabicPlain" startAt="6"/>
            </a:pPr>
            <a:r>
              <a:rPr lang="en-GB" dirty="0">
                <a:solidFill>
                  <a:srgbClr val="000000"/>
                </a:solidFill>
              </a:rPr>
              <a:t>Elections and appointments</a:t>
            </a:r>
            <a:endParaRPr lang="en-US" dirty="0">
              <a:solidFill>
                <a:srgbClr val="000000"/>
              </a:solidFill>
            </a:endParaRPr>
          </a:p>
          <a:p>
            <a:pPr lvl="1"/>
            <a:r>
              <a:rPr lang="en-GB" sz="2800" dirty="0">
                <a:solidFill>
                  <a:srgbClr val="000000"/>
                </a:solidFill>
              </a:rPr>
              <a:t>Churchwardens</a:t>
            </a:r>
          </a:p>
          <a:p>
            <a:pPr lvl="1"/>
            <a:r>
              <a:rPr lang="en-GB" sz="2800" dirty="0">
                <a:solidFill>
                  <a:srgbClr val="000000"/>
                </a:solidFill>
              </a:rPr>
              <a:t>Synod representatives</a:t>
            </a:r>
          </a:p>
          <a:p>
            <a:pPr lvl="1"/>
            <a:r>
              <a:rPr lang="en-GB" sz="2800" dirty="0">
                <a:solidFill>
                  <a:srgbClr val="000000"/>
                </a:solidFill>
              </a:rPr>
              <a:t>PCC Members</a:t>
            </a:r>
          </a:p>
          <a:p>
            <a:pPr lvl="1"/>
            <a:r>
              <a:rPr lang="en-GB" sz="2800" dirty="0">
                <a:solidFill>
                  <a:srgbClr val="000000"/>
                </a:solidFill>
              </a:rPr>
              <a:t>Independent account examiner</a:t>
            </a:r>
          </a:p>
          <a:p>
            <a:pPr marL="514350" indent="-514350">
              <a:buAutoNum type="arabicPlain" startAt="8"/>
            </a:pPr>
            <a:r>
              <a:rPr lang="en-GB" dirty="0">
                <a:solidFill>
                  <a:srgbClr val="000000"/>
                </a:solidFill>
              </a:rPr>
              <a:t>Future plans </a:t>
            </a:r>
          </a:p>
          <a:p>
            <a:pPr marL="514350" indent="-514350">
              <a:buAutoNum type="arabicPlain" startAt="8"/>
            </a:pPr>
            <a:r>
              <a:rPr lang="en-GB" dirty="0">
                <a:solidFill>
                  <a:srgbClr val="000000"/>
                </a:solidFill>
              </a:rPr>
              <a:t>Any other business</a:t>
            </a:r>
            <a:endParaRPr lang="en-US" dirty="0">
              <a:solidFill>
                <a:srgbClr val="000000"/>
              </a:solidFill>
            </a:endParaRPr>
          </a:p>
          <a:p>
            <a:pPr marL="0" lvl="0" indent="0">
              <a:buNone/>
            </a:pPr>
            <a:r>
              <a:rPr lang="en-GB" dirty="0">
                <a:solidFill>
                  <a:srgbClr val="000000"/>
                </a:solidFill>
              </a:rPr>
              <a:t>Closing prayers</a:t>
            </a:r>
            <a:endParaRPr lang="en-US" dirty="0">
              <a:solidFill>
                <a:srgbClr val="000000"/>
              </a:solidFill>
            </a:endParaRPr>
          </a:p>
          <a:p>
            <a:endParaRPr lang="en-GB" dirty="0"/>
          </a:p>
        </p:txBody>
      </p:sp>
    </p:spTree>
    <p:extLst>
      <p:ext uri="{BB962C8B-B14F-4D97-AF65-F5344CB8AC3E}">
        <p14:creationId xmlns:p14="http://schemas.microsoft.com/office/powerpoint/2010/main" val="6230694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4118" y="2066925"/>
            <a:ext cx="7772400" cy="1362075"/>
          </a:xfrm>
        </p:spPr>
        <p:txBody>
          <a:bodyPr>
            <a:normAutofit/>
          </a:bodyPr>
          <a:lstStyle/>
          <a:p>
            <a:r>
              <a:rPr lang="en-GB" b="1" dirty="0">
                <a:solidFill>
                  <a:srgbClr val="17375E"/>
                </a:solidFill>
              </a:rPr>
              <a:t>CHRIST CHURCH LILLE</a:t>
            </a:r>
            <a:br>
              <a:rPr lang="en-GB" b="1" dirty="0">
                <a:solidFill>
                  <a:srgbClr val="17375E"/>
                </a:solidFill>
              </a:rPr>
            </a:br>
            <a:r>
              <a:rPr lang="en-GB" b="1" dirty="0">
                <a:solidFill>
                  <a:srgbClr val="17375E"/>
                </a:solidFill>
              </a:rPr>
              <a:t>Budget for 2026</a:t>
            </a:r>
          </a:p>
        </p:txBody>
      </p:sp>
    </p:spTree>
    <p:extLst>
      <p:ext uri="{BB962C8B-B14F-4D97-AF65-F5344CB8AC3E}">
        <p14:creationId xmlns:p14="http://schemas.microsoft.com/office/powerpoint/2010/main" val="347239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CB8987E-431A-6C40-A2A3-CDDCD6DAA9DA}"/>
              </a:ext>
            </a:extLst>
          </p:cNvPr>
          <p:cNvSpPr txBox="1"/>
          <p:nvPr/>
        </p:nvSpPr>
        <p:spPr>
          <a:xfrm>
            <a:off x="542096" y="653143"/>
            <a:ext cx="8255349" cy="1200329"/>
          </a:xfrm>
          <a:prstGeom prst="rect">
            <a:avLst/>
          </a:prstGeom>
          <a:noFill/>
        </p:spPr>
        <p:txBody>
          <a:bodyPr wrap="square" rtlCol="0">
            <a:spAutoFit/>
          </a:bodyPr>
          <a:lstStyle/>
          <a:p>
            <a:pPr algn="ctr"/>
            <a:r>
              <a:rPr lang="fr-FR" sz="3600" b="1" dirty="0">
                <a:solidFill>
                  <a:schemeClr val="bg1"/>
                </a:solidFill>
                <a:latin typeface="Lato" panose="020F0502020204030203" pitchFamily="34" charset="0"/>
                <a:ea typeface="Lato" panose="020F0502020204030203" pitchFamily="34" charset="0"/>
                <a:cs typeface="Lato" panose="020F0502020204030203" pitchFamily="34" charset="0"/>
              </a:rPr>
              <a:t>2026 Budget </a:t>
            </a:r>
          </a:p>
          <a:p>
            <a:pPr algn="ctr"/>
            <a:r>
              <a:rPr lang="fr-FR" sz="3600" b="1" dirty="0">
                <a:solidFill>
                  <a:schemeClr val="bg1"/>
                </a:solidFill>
              </a:rPr>
              <a:t>Summary of </a:t>
            </a:r>
            <a:r>
              <a:rPr lang="fr-FR" sz="3600" b="1" dirty="0" err="1">
                <a:solidFill>
                  <a:schemeClr val="bg1"/>
                </a:solidFill>
              </a:rPr>
              <a:t>Income</a:t>
            </a:r>
            <a:r>
              <a:rPr lang="fr-FR" sz="3600" b="1" dirty="0">
                <a:solidFill>
                  <a:schemeClr val="bg1"/>
                </a:solidFill>
              </a:rPr>
              <a:t> and </a:t>
            </a:r>
            <a:r>
              <a:rPr lang="fr-FR" sz="3600" b="1" dirty="0" err="1">
                <a:solidFill>
                  <a:schemeClr val="bg1"/>
                </a:solidFill>
              </a:rPr>
              <a:t>Expenditure</a:t>
            </a:r>
            <a:endParaRPr lang="fr-FR" sz="3600" b="1" dirty="0">
              <a:solidFill>
                <a:schemeClr val="bg1"/>
              </a:solidFill>
            </a:endParaRPr>
          </a:p>
        </p:txBody>
      </p:sp>
      <p:graphicFrame>
        <p:nvGraphicFramePr>
          <p:cNvPr id="3" name="Table 2">
            <a:extLst>
              <a:ext uri="{FF2B5EF4-FFF2-40B4-BE49-F238E27FC236}">
                <a16:creationId xmlns:a16="http://schemas.microsoft.com/office/drawing/2014/main" id="{6EC80F76-77A1-1B43-9441-23A10CAE4AAD}"/>
              </a:ext>
            </a:extLst>
          </p:cNvPr>
          <p:cNvGraphicFramePr>
            <a:graphicFrameLocks noGrp="1"/>
          </p:cNvGraphicFramePr>
          <p:nvPr>
            <p:extLst>
              <p:ext uri="{D42A27DB-BD31-4B8C-83A1-F6EECF244321}">
                <p14:modId xmlns:p14="http://schemas.microsoft.com/office/powerpoint/2010/main" val="1022644474"/>
              </p:ext>
            </p:extLst>
          </p:nvPr>
        </p:nvGraphicFramePr>
        <p:xfrm>
          <a:off x="1022803" y="1931410"/>
          <a:ext cx="7293934" cy="2375697"/>
        </p:xfrm>
        <a:graphic>
          <a:graphicData uri="http://schemas.openxmlformats.org/drawingml/2006/table">
            <a:tbl>
              <a:tblPr firstRow="1">
                <a:tableStyleId>{5C22544A-7EE6-4342-B048-85BDC9FD1C3A}</a:tableStyleId>
              </a:tblPr>
              <a:tblGrid>
                <a:gridCol w="4029739">
                  <a:extLst>
                    <a:ext uri="{9D8B030D-6E8A-4147-A177-3AD203B41FA5}">
                      <a16:colId xmlns:a16="http://schemas.microsoft.com/office/drawing/2014/main" val="905634223"/>
                    </a:ext>
                  </a:extLst>
                </a:gridCol>
                <a:gridCol w="3264195">
                  <a:extLst>
                    <a:ext uri="{9D8B030D-6E8A-4147-A177-3AD203B41FA5}">
                      <a16:colId xmlns:a16="http://schemas.microsoft.com/office/drawing/2014/main" val="1824728256"/>
                    </a:ext>
                  </a:extLst>
                </a:gridCol>
              </a:tblGrid>
              <a:tr h="511504">
                <a:tc>
                  <a:txBody>
                    <a:bodyPr/>
                    <a:lstStyle/>
                    <a:p>
                      <a:endParaRPr lang="en-FR" sz="3200" dirty="0">
                        <a:latin typeface="Lato" panose="020F0502020204030203" pitchFamily="34" charset="0"/>
                        <a:ea typeface="Lato" panose="020F0502020204030203" pitchFamily="34" charset="0"/>
                        <a:cs typeface="Lato" panose="020F0502020204030203" pitchFamily="34" charset="0"/>
                      </a:endParaRPr>
                    </a:p>
                  </a:txBody>
                  <a:tcPr/>
                </a:tc>
                <a:tc>
                  <a:txBody>
                    <a:bodyPr/>
                    <a:lstStyle/>
                    <a:p>
                      <a:pPr algn="ctr"/>
                      <a:r>
                        <a:rPr lang="en-FR" sz="3200" b="1" dirty="0"/>
                        <a:t>202</a:t>
                      </a:r>
                      <a:r>
                        <a:rPr lang="fr-FR" sz="3200" b="1" dirty="0"/>
                        <a:t>6</a:t>
                      </a:r>
                      <a:endParaRPr lang="en-FR" sz="3200" b="1" dirty="0">
                        <a:latin typeface="Lato" panose="020F0502020204030203" pitchFamily="34" charset="0"/>
                        <a:ea typeface="Lato" panose="020F0502020204030203" pitchFamily="34" charset="0"/>
                        <a:cs typeface="Lato" panose="020F0502020204030203" pitchFamily="34" charset="0"/>
                      </a:endParaRPr>
                    </a:p>
                  </a:txBody>
                  <a:tcPr/>
                </a:tc>
                <a:extLst>
                  <a:ext uri="{0D108BD9-81ED-4DB2-BD59-A6C34878D82A}">
                    <a16:rowId xmlns:a16="http://schemas.microsoft.com/office/drawing/2014/main" val="2244339586"/>
                  </a:ext>
                </a:extLst>
              </a:tr>
              <a:tr h="598859">
                <a:tc>
                  <a:txBody>
                    <a:bodyPr/>
                    <a:lstStyle/>
                    <a:p>
                      <a:pPr algn="r"/>
                      <a:r>
                        <a:rPr lang="en-FR" sz="3200" b="1" dirty="0"/>
                        <a:t>Income</a:t>
                      </a:r>
                      <a:endParaRPr lang="en-FR" sz="3200" b="1" dirty="0">
                        <a:latin typeface="Lato" panose="020F0502020204030203" pitchFamily="34" charset="0"/>
                        <a:ea typeface="Lato" panose="020F0502020204030203" pitchFamily="34" charset="0"/>
                        <a:cs typeface="Lato" panose="020F0502020204030203" pitchFamily="34" charset="0"/>
                      </a:endParaRPr>
                    </a:p>
                  </a:txBody>
                  <a:tcPr anchor="ctr"/>
                </a:tc>
                <a:tc>
                  <a:txBody>
                    <a:bodyPr/>
                    <a:lstStyle/>
                    <a:p>
                      <a:pPr algn="ctr" fontAlgn="b"/>
                      <a:r>
                        <a:rPr lang="en-FR" sz="3200" b="1" u="none" strike="noStrike" dirty="0">
                          <a:solidFill>
                            <a:schemeClr val="bg1"/>
                          </a:solidFill>
                          <a:effectLst/>
                        </a:rPr>
                        <a:t>€</a:t>
                      </a:r>
                      <a:r>
                        <a:rPr lang="en-US" sz="3200" b="1" u="none" strike="noStrike" dirty="0">
                          <a:solidFill>
                            <a:schemeClr val="bg1"/>
                          </a:solidFill>
                          <a:effectLst/>
                        </a:rPr>
                        <a:t> 50,277</a:t>
                      </a:r>
                      <a:endParaRPr lang="en-FR" sz="3200" b="1" i="0" u="none" strike="noStrike" dirty="0">
                        <a:solidFill>
                          <a:schemeClr val="bg1"/>
                        </a:solidFill>
                        <a:effectLst/>
                        <a:latin typeface="Lato" panose="020F0502020204030203" pitchFamily="34" charset="0"/>
                        <a:ea typeface="Lato" panose="020F0502020204030203" pitchFamily="34" charset="0"/>
                        <a:cs typeface="Lato" panose="020F0502020204030203" pitchFamily="34" charset="0"/>
                      </a:endParaRPr>
                    </a:p>
                  </a:txBody>
                  <a:tcPr marL="9525" marR="9525" marT="9525" marB="0" anchor="ctr"/>
                </a:tc>
                <a:extLst>
                  <a:ext uri="{0D108BD9-81ED-4DB2-BD59-A6C34878D82A}">
                    <a16:rowId xmlns:a16="http://schemas.microsoft.com/office/drawing/2014/main" val="1041499451"/>
                  </a:ext>
                </a:extLst>
              </a:tr>
              <a:tr h="598859">
                <a:tc>
                  <a:txBody>
                    <a:bodyPr/>
                    <a:lstStyle/>
                    <a:p>
                      <a:pPr algn="r"/>
                      <a:r>
                        <a:rPr lang="en-FR" sz="3200" b="1" dirty="0"/>
                        <a:t>Expenditure</a:t>
                      </a:r>
                      <a:endParaRPr lang="en-FR" sz="3200" b="1" dirty="0">
                        <a:latin typeface="Lato" panose="020F0502020204030203" pitchFamily="34" charset="0"/>
                        <a:ea typeface="Lato" panose="020F0502020204030203" pitchFamily="34" charset="0"/>
                        <a:cs typeface="Lato" panose="020F0502020204030203" pitchFamily="34" charset="0"/>
                      </a:endParaRPr>
                    </a:p>
                  </a:txBody>
                  <a:tcPr anchor="ctr"/>
                </a:tc>
                <a:tc>
                  <a:txBody>
                    <a:bodyPr/>
                    <a:lstStyle/>
                    <a:p>
                      <a:pPr algn="ctr" fontAlgn="b"/>
                      <a:r>
                        <a:rPr lang="en-FR" sz="3200" b="1" u="sng" strike="noStrike" dirty="0">
                          <a:solidFill>
                            <a:schemeClr val="bg1"/>
                          </a:solidFill>
                          <a:effectLst/>
                        </a:rPr>
                        <a:t>€</a:t>
                      </a:r>
                      <a:r>
                        <a:rPr lang="en-US" sz="3200" b="1" u="sng" strike="noStrike" dirty="0">
                          <a:solidFill>
                            <a:schemeClr val="bg1"/>
                          </a:solidFill>
                          <a:effectLst/>
                        </a:rPr>
                        <a:t> 40,314</a:t>
                      </a:r>
                      <a:endParaRPr lang="en-FR" sz="3200" b="1" i="0" u="sng" strike="noStrike" dirty="0">
                        <a:solidFill>
                          <a:schemeClr val="bg1"/>
                        </a:solidFill>
                        <a:effectLst/>
                        <a:latin typeface="Lato" panose="020F0502020204030203" pitchFamily="34" charset="0"/>
                        <a:ea typeface="Lato" panose="020F0502020204030203" pitchFamily="34" charset="0"/>
                        <a:cs typeface="Lato" panose="020F0502020204030203" pitchFamily="34" charset="0"/>
                      </a:endParaRPr>
                    </a:p>
                  </a:txBody>
                  <a:tcPr marL="9525" marR="9525" marT="9525" marB="0" anchor="ctr"/>
                </a:tc>
                <a:extLst>
                  <a:ext uri="{0D108BD9-81ED-4DB2-BD59-A6C34878D82A}">
                    <a16:rowId xmlns:a16="http://schemas.microsoft.com/office/drawing/2014/main" val="1302928860"/>
                  </a:ext>
                </a:extLst>
              </a:tr>
              <a:tr h="598859">
                <a:tc>
                  <a:txBody>
                    <a:bodyPr/>
                    <a:lstStyle/>
                    <a:p>
                      <a:pPr algn="r"/>
                      <a:r>
                        <a:rPr lang="fr-FR" sz="3200" b="1" kern="1200" dirty="0">
                          <a:solidFill>
                            <a:schemeClr val="lt1"/>
                          </a:solidFill>
                          <a:latin typeface="Lato" panose="020F0502020204030203" pitchFamily="34" charset="0"/>
                          <a:ea typeface="Lato" panose="020F0502020204030203" pitchFamily="34" charset="0"/>
                          <a:cs typeface="Lato" panose="020F0502020204030203" pitchFamily="34" charset="0"/>
                        </a:rPr>
                        <a:t>Surplus </a:t>
                      </a:r>
                      <a:endParaRPr lang="en-FR" sz="3200" b="1" kern="1200" dirty="0">
                        <a:solidFill>
                          <a:schemeClr val="lt1"/>
                        </a:solidFill>
                        <a:latin typeface="Lato" panose="020F0502020204030203" pitchFamily="34" charset="0"/>
                        <a:ea typeface="Lato" panose="020F0502020204030203" pitchFamily="34" charset="0"/>
                        <a:cs typeface="Lato" panose="020F0502020204030203" pitchFamily="34" charset="0"/>
                      </a:endParaRPr>
                    </a:p>
                  </a:txBody>
                  <a:tcPr anchor="ctr">
                    <a:solidFill>
                      <a:schemeClr val="accent1"/>
                    </a:solidFill>
                  </a:tcPr>
                </a:tc>
                <a:tc>
                  <a:txBody>
                    <a:bodyPr/>
                    <a:lstStyle/>
                    <a:p>
                      <a:pPr algn="ctr" fontAlgn="b"/>
                      <a:r>
                        <a:rPr lang="en-FR" sz="3200" b="1" kern="1200" dirty="0">
                          <a:solidFill>
                            <a:schemeClr val="lt1"/>
                          </a:solidFill>
                          <a:latin typeface="Lato" panose="020F0502020204030203" pitchFamily="34" charset="0"/>
                          <a:ea typeface="Lato" panose="020F0502020204030203" pitchFamily="34" charset="0"/>
                          <a:cs typeface="Lato" panose="020F0502020204030203" pitchFamily="34" charset="0"/>
                        </a:rPr>
                        <a:t>€</a:t>
                      </a:r>
                      <a:r>
                        <a:rPr lang="en-US" sz="3200" b="1" kern="1200" dirty="0">
                          <a:solidFill>
                            <a:schemeClr val="lt1"/>
                          </a:solidFill>
                          <a:latin typeface="Lato" panose="020F0502020204030203" pitchFamily="34" charset="0"/>
                          <a:ea typeface="Lato" panose="020F0502020204030203" pitchFamily="34" charset="0"/>
                          <a:cs typeface="Lato" panose="020F0502020204030203" pitchFamily="34" charset="0"/>
                        </a:rPr>
                        <a:t> 9,963</a:t>
                      </a:r>
                    </a:p>
                  </a:txBody>
                  <a:tcPr marL="9525" marR="9525" marT="9525" marB="0" anchor="ctr">
                    <a:solidFill>
                      <a:schemeClr val="accent1"/>
                    </a:solidFill>
                  </a:tcPr>
                </a:tc>
                <a:extLst>
                  <a:ext uri="{0D108BD9-81ED-4DB2-BD59-A6C34878D82A}">
                    <a16:rowId xmlns:a16="http://schemas.microsoft.com/office/drawing/2014/main" val="975583673"/>
                  </a:ext>
                </a:extLst>
              </a:tr>
            </a:tbl>
          </a:graphicData>
        </a:graphic>
      </p:graphicFrame>
      <p:sp>
        <p:nvSpPr>
          <p:cNvPr id="4" name="ZoneTexte 3">
            <a:extLst>
              <a:ext uri="{FF2B5EF4-FFF2-40B4-BE49-F238E27FC236}">
                <a16:creationId xmlns:a16="http://schemas.microsoft.com/office/drawing/2014/main" id="{45D46C8B-1B5C-5012-D914-53A64B40F56B}"/>
              </a:ext>
            </a:extLst>
          </p:cNvPr>
          <p:cNvSpPr txBox="1"/>
          <p:nvPr/>
        </p:nvSpPr>
        <p:spPr>
          <a:xfrm>
            <a:off x="921448" y="4385045"/>
            <a:ext cx="7301101" cy="830997"/>
          </a:xfrm>
          <a:prstGeom prst="rect">
            <a:avLst/>
          </a:prstGeom>
          <a:noFill/>
        </p:spPr>
        <p:txBody>
          <a:bodyPr wrap="square" rtlCol="0">
            <a:spAutoFit/>
          </a:bodyPr>
          <a:lstStyle/>
          <a:p>
            <a:r>
              <a:rPr lang="fr-FR" sz="2400" dirty="0">
                <a:solidFill>
                  <a:schemeClr val="bg1"/>
                </a:solidFill>
              </a:rPr>
              <a:t>The budget has been </a:t>
            </a:r>
            <a:r>
              <a:rPr lang="fr-FR" sz="2400" dirty="0" err="1">
                <a:solidFill>
                  <a:schemeClr val="bg1"/>
                </a:solidFill>
              </a:rPr>
              <a:t>prepared</a:t>
            </a:r>
            <a:r>
              <a:rPr lang="fr-FR" sz="2400" dirty="0">
                <a:solidFill>
                  <a:schemeClr val="bg1"/>
                </a:solidFill>
              </a:rPr>
              <a:t> on the </a:t>
            </a:r>
            <a:r>
              <a:rPr lang="fr-FR" sz="2400" dirty="0" err="1">
                <a:solidFill>
                  <a:schemeClr val="bg1"/>
                </a:solidFill>
              </a:rPr>
              <a:t>assumption</a:t>
            </a:r>
            <a:r>
              <a:rPr lang="fr-FR" sz="2400" dirty="0">
                <a:solidFill>
                  <a:schemeClr val="bg1"/>
                </a:solidFill>
              </a:rPr>
              <a:t> </a:t>
            </a:r>
            <a:r>
              <a:rPr lang="fr-FR" sz="2400" dirty="0" err="1">
                <a:solidFill>
                  <a:schemeClr val="bg1"/>
                </a:solidFill>
              </a:rPr>
              <a:t>that</a:t>
            </a:r>
            <a:r>
              <a:rPr lang="fr-FR" sz="2400" dirty="0">
                <a:solidFill>
                  <a:schemeClr val="bg1"/>
                </a:solidFill>
              </a:rPr>
              <a:t> </a:t>
            </a:r>
            <a:r>
              <a:rPr lang="fr-FR" sz="2400" dirty="0" err="1">
                <a:solidFill>
                  <a:schemeClr val="bg1"/>
                </a:solidFill>
              </a:rPr>
              <a:t>there</a:t>
            </a:r>
            <a:r>
              <a:rPr lang="fr-FR" sz="2400" dirty="0">
                <a:solidFill>
                  <a:schemeClr val="bg1"/>
                </a:solidFill>
              </a:rPr>
              <a:t> </a:t>
            </a:r>
            <a:r>
              <a:rPr lang="fr-FR" sz="2400" dirty="0" err="1">
                <a:solidFill>
                  <a:schemeClr val="bg1"/>
                </a:solidFill>
              </a:rPr>
              <a:t>is</a:t>
            </a:r>
            <a:r>
              <a:rPr lang="fr-FR" sz="2400" dirty="0">
                <a:solidFill>
                  <a:schemeClr val="bg1"/>
                </a:solidFill>
              </a:rPr>
              <a:t> no </a:t>
            </a:r>
            <a:r>
              <a:rPr lang="fr-FR" sz="2400" dirty="0" err="1">
                <a:solidFill>
                  <a:schemeClr val="bg1"/>
                </a:solidFill>
              </a:rPr>
              <a:t>Chaplain</a:t>
            </a:r>
            <a:r>
              <a:rPr lang="fr-FR" sz="2400" dirty="0">
                <a:solidFill>
                  <a:schemeClr val="bg1"/>
                </a:solidFill>
              </a:rPr>
              <a:t>, and </a:t>
            </a:r>
            <a:r>
              <a:rPr lang="fr-FR" sz="2400" dirty="0" err="1">
                <a:solidFill>
                  <a:schemeClr val="bg1"/>
                </a:solidFill>
              </a:rPr>
              <a:t>so</a:t>
            </a:r>
            <a:r>
              <a:rPr lang="fr-FR" sz="2400" dirty="0">
                <a:solidFill>
                  <a:schemeClr val="bg1"/>
                </a:solidFill>
              </a:rPr>
              <a:t> no </a:t>
            </a:r>
            <a:r>
              <a:rPr lang="fr-FR" sz="2400" dirty="0" err="1">
                <a:solidFill>
                  <a:schemeClr val="bg1"/>
                </a:solidFill>
              </a:rPr>
              <a:t>stipend</a:t>
            </a:r>
            <a:r>
              <a:rPr lang="fr-FR" sz="2400" dirty="0">
                <a:solidFill>
                  <a:schemeClr val="bg1"/>
                </a:solidFill>
              </a:rPr>
              <a:t> </a:t>
            </a:r>
            <a:r>
              <a:rPr lang="fr-FR" sz="2400" dirty="0" err="1">
                <a:solidFill>
                  <a:schemeClr val="bg1"/>
                </a:solidFill>
              </a:rPr>
              <a:t>cost</a:t>
            </a:r>
            <a:r>
              <a:rPr lang="fr-FR" sz="2400" dirty="0">
                <a:solidFill>
                  <a:schemeClr val="bg1"/>
                </a:solidFill>
              </a:rPr>
              <a:t> </a:t>
            </a:r>
          </a:p>
        </p:txBody>
      </p:sp>
      <p:sp>
        <p:nvSpPr>
          <p:cNvPr id="5" name="ZoneTexte 4">
            <a:extLst>
              <a:ext uri="{FF2B5EF4-FFF2-40B4-BE49-F238E27FC236}">
                <a16:creationId xmlns:a16="http://schemas.microsoft.com/office/drawing/2014/main" id="{62F8BAD3-62B4-63ED-2958-3394A6796D89}"/>
              </a:ext>
            </a:extLst>
          </p:cNvPr>
          <p:cNvSpPr txBox="1"/>
          <p:nvPr/>
        </p:nvSpPr>
        <p:spPr>
          <a:xfrm>
            <a:off x="914282" y="5311949"/>
            <a:ext cx="7301101" cy="923330"/>
          </a:xfrm>
          <a:prstGeom prst="rect">
            <a:avLst/>
          </a:prstGeom>
          <a:noFill/>
        </p:spPr>
        <p:txBody>
          <a:bodyPr wrap="square" rtlCol="0">
            <a:spAutoFit/>
          </a:bodyPr>
          <a:lstStyle/>
          <a:p>
            <a:r>
              <a:rPr lang="fr-FR" i="1" dirty="0">
                <a:solidFill>
                  <a:schemeClr val="bg1"/>
                </a:solidFill>
              </a:rPr>
              <a:t>Alternative </a:t>
            </a:r>
            <a:r>
              <a:rPr lang="fr-FR" i="1" dirty="0" err="1">
                <a:solidFill>
                  <a:schemeClr val="bg1"/>
                </a:solidFill>
              </a:rPr>
              <a:t>estimates</a:t>
            </a:r>
            <a:r>
              <a:rPr lang="fr-FR" i="1" dirty="0">
                <a:solidFill>
                  <a:schemeClr val="bg1"/>
                </a:solidFill>
              </a:rPr>
              <a:t> of </a:t>
            </a:r>
            <a:r>
              <a:rPr lang="fr-FR" i="1" dirty="0" err="1">
                <a:solidFill>
                  <a:schemeClr val="bg1"/>
                </a:solidFill>
              </a:rPr>
              <a:t>expenditure</a:t>
            </a:r>
            <a:r>
              <a:rPr lang="fr-FR" i="1" dirty="0">
                <a:solidFill>
                  <a:schemeClr val="bg1"/>
                </a:solidFill>
              </a:rPr>
              <a:t> if </a:t>
            </a:r>
            <a:r>
              <a:rPr lang="fr-FR" i="1" dirty="0" err="1">
                <a:solidFill>
                  <a:schemeClr val="bg1"/>
                </a:solidFill>
              </a:rPr>
              <a:t>there</a:t>
            </a:r>
            <a:r>
              <a:rPr lang="fr-FR" i="1" dirty="0">
                <a:solidFill>
                  <a:schemeClr val="bg1"/>
                </a:solidFill>
              </a:rPr>
              <a:t> </a:t>
            </a:r>
            <a:r>
              <a:rPr lang="fr-FR" i="1" dirty="0" err="1">
                <a:solidFill>
                  <a:schemeClr val="bg1"/>
                </a:solidFill>
              </a:rPr>
              <a:t>is</a:t>
            </a:r>
            <a:r>
              <a:rPr lang="fr-FR" i="1" dirty="0">
                <a:solidFill>
                  <a:schemeClr val="bg1"/>
                </a:solidFill>
              </a:rPr>
              <a:t> a </a:t>
            </a:r>
            <a:r>
              <a:rPr lang="fr-FR" i="1" dirty="0" err="1">
                <a:solidFill>
                  <a:schemeClr val="bg1"/>
                </a:solidFill>
              </a:rPr>
              <a:t>Chaplain</a:t>
            </a:r>
            <a:r>
              <a:rPr lang="fr-FR" i="1" dirty="0">
                <a:solidFill>
                  <a:schemeClr val="bg1"/>
                </a:solidFill>
              </a:rPr>
              <a:t> have </a:t>
            </a:r>
            <a:r>
              <a:rPr lang="fr-FR" i="1" dirty="0" err="1">
                <a:solidFill>
                  <a:schemeClr val="bg1"/>
                </a:solidFill>
              </a:rPr>
              <a:t>also</a:t>
            </a:r>
            <a:r>
              <a:rPr lang="fr-FR" i="1" dirty="0">
                <a:solidFill>
                  <a:schemeClr val="bg1"/>
                </a:solidFill>
              </a:rPr>
              <a:t> been </a:t>
            </a:r>
            <a:r>
              <a:rPr lang="fr-FR" i="1" dirty="0" err="1">
                <a:solidFill>
                  <a:schemeClr val="bg1"/>
                </a:solidFill>
              </a:rPr>
              <a:t>prepared</a:t>
            </a:r>
            <a:r>
              <a:rPr lang="fr-FR" i="1" dirty="0">
                <a:solidFill>
                  <a:schemeClr val="bg1"/>
                </a:solidFill>
              </a:rPr>
              <a:t> </a:t>
            </a:r>
            <a:r>
              <a:rPr lang="fr-FR" i="1" dirty="0" err="1">
                <a:solidFill>
                  <a:schemeClr val="bg1"/>
                </a:solidFill>
              </a:rPr>
              <a:t>so</a:t>
            </a:r>
            <a:r>
              <a:rPr lang="fr-FR" i="1" dirty="0">
                <a:solidFill>
                  <a:schemeClr val="bg1"/>
                </a:solidFill>
              </a:rPr>
              <a:t> </a:t>
            </a:r>
            <a:r>
              <a:rPr lang="fr-FR" i="1" dirty="0" err="1">
                <a:solidFill>
                  <a:schemeClr val="bg1"/>
                </a:solidFill>
              </a:rPr>
              <a:t>that</a:t>
            </a:r>
            <a:r>
              <a:rPr lang="fr-FR" i="1" dirty="0">
                <a:solidFill>
                  <a:schemeClr val="bg1"/>
                </a:solidFill>
              </a:rPr>
              <a:t> </a:t>
            </a:r>
            <a:r>
              <a:rPr lang="fr-FR" i="1" dirty="0" err="1">
                <a:solidFill>
                  <a:schemeClr val="bg1"/>
                </a:solidFill>
              </a:rPr>
              <a:t>when</a:t>
            </a:r>
            <a:r>
              <a:rPr lang="fr-FR" i="1" dirty="0">
                <a:solidFill>
                  <a:schemeClr val="bg1"/>
                </a:solidFill>
              </a:rPr>
              <a:t> </a:t>
            </a:r>
            <a:r>
              <a:rPr lang="fr-FR" i="1" dirty="0" err="1">
                <a:solidFill>
                  <a:schemeClr val="bg1"/>
                </a:solidFill>
              </a:rPr>
              <a:t>our</a:t>
            </a:r>
            <a:r>
              <a:rPr lang="fr-FR" i="1" dirty="0">
                <a:solidFill>
                  <a:schemeClr val="bg1"/>
                </a:solidFill>
              </a:rPr>
              <a:t> </a:t>
            </a:r>
            <a:r>
              <a:rPr lang="fr-FR" i="1" dirty="0" err="1">
                <a:solidFill>
                  <a:schemeClr val="bg1"/>
                </a:solidFill>
              </a:rPr>
              <a:t>recruiting</a:t>
            </a:r>
            <a:r>
              <a:rPr lang="fr-FR" i="1" dirty="0">
                <a:solidFill>
                  <a:schemeClr val="bg1"/>
                </a:solidFill>
              </a:rPr>
              <a:t> efforts are </a:t>
            </a:r>
            <a:r>
              <a:rPr lang="fr-FR" i="1" dirty="0" err="1">
                <a:solidFill>
                  <a:schemeClr val="bg1"/>
                </a:solidFill>
              </a:rPr>
              <a:t>successful</a:t>
            </a:r>
            <a:r>
              <a:rPr lang="fr-FR" i="1" dirty="0">
                <a:solidFill>
                  <a:schemeClr val="bg1"/>
                </a:solidFill>
              </a:rPr>
              <a:t>, </a:t>
            </a:r>
            <a:r>
              <a:rPr lang="fr-FR" i="1" dirty="0" err="1">
                <a:solidFill>
                  <a:schemeClr val="bg1"/>
                </a:solidFill>
              </a:rPr>
              <a:t>we</a:t>
            </a:r>
            <a:r>
              <a:rPr lang="fr-FR" i="1" dirty="0">
                <a:solidFill>
                  <a:schemeClr val="bg1"/>
                </a:solidFill>
              </a:rPr>
              <a:t> can update the budget for the </a:t>
            </a:r>
            <a:r>
              <a:rPr lang="fr-FR" i="1" dirty="0" err="1">
                <a:solidFill>
                  <a:schemeClr val="bg1"/>
                </a:solidFill>
              </a:rPr>
              <a:t>months</a:t>
            </a:r>
            <a:r>
              <a:rPr lang="fr-FR" i="1" dirty="0">
                <a:solidFill>
                  <a:schemeClr val="bg1"/>
                </a:solidFill>
              </a:rPr>
              <a:t> </a:t>
            </a:r>
            <a:r>
              <a:rPr lang="fr-FR" i="1" dirty="0" err="1">
                <a:solidFill>
                  <a:schemeClr val="bg1"/>
                </a:solidFill>
              </a:rPr>
              <a:t>after</a:t>
            </a:r>
            <a:r>
              <a:rPr lang="fr-FR" i="1" dirty="0">
                <a:solidFill>
                  <a:schemeClr val="bg1"/>
                </a:solidFill>
              </a:rPr>
              <a:t> the </a:t>
            </a:r>
            <a:r>
              <a:rPr lang="fr-FR" i="1" dirty="0" err="1">
                <a:solidFill>
                  <a:schemeClr val="bg1"/>
                </a:solidFill>
              </a:rPr>
              <a:t>arrival</a:t>
            </a:r>
            <a:r>
              <a:rPr lang="fr-FR" i="1" dirty="0">
                <a:solidFill>
                  <a:schemeClr val="bg1"/>
                </a:solidFill>
              </a:rPr>
              <a:t> of the </a:t>
            </a:r>
            <a:r>
              <a:rPr lang="fr-FR" i="1" dirty="0" err="1">
                <a:solidFill>
                  <a:schemeClr val="bg1"/>
                </a:solidFill>
              </a:rPr>
              <a:t>Chaplain</a:t>
            </a:r>
            <a:r>
              <a:rPr lang="fr-FR" i="1" dirty="0">
                <a:solidFill>
                  <a:schemeClr val="bg1"/>
                </a:solidFill>
              </a:rPr>
              <a:t>.</a:t>
            </a:r>
          </a:p>
        </p:txBody>
      </p:sp>
    </p:spTree>
    <p:extLst>
      <p:ext uri="{BB962C8B-B14F-4D97-AF65-F5344CB8AC3E}">
        <p14:creationId xmlns:p14="http://schemas.microsoft.com/office/powerpoint/2010/main" val="211072038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3ADFEF-B781-51B2-064C-C5B999584AD9}"/>
              </a:ext>
            </a:extLst>
          </p:cNvPr>
          <p:cNvSpPr>
            <a:spLocks noGrp="1"/>
          </p:cNvSpPr>
          <p:nvPr>
            <p:ph type="title"/>
          </p:nvPr>
        </p:nvSpPr>
        <p:spPr/>
        <p:txBody>
          <a:bodyPr>
            <a:normAutofit fontScale="90000"/>
          </a:bodyPr>
          <a:lstStyle/>
          <a:p>
            <a:pPr algn="l"/>
            <a:r>
              <a:rPr lang="en-US" dirty="0">
                <a:solidFill>
                  <a:schemeClr val="bg1"/>
                </a:solidFill>
              </a:rPr>
              <a:t>Comparison of 2026 Budget - </a:t>
            </a:r>
            <a:r>
              <a:rPr lang="en-US" b="1" dirty="0">
                <a:solidFill>
                  <a:schemeClr val="bg1"/>
                </a:solidFill>
              </a:rPr>
              <a:t>Income</a:t>
            </a:r>
            <a:endParaRPr lang="fr-FR" b="1" dirty="0"/>
          </a:p>
        </p:txBody>
      </p:sp>
      <p:pic>
        <p:nvPicPr>
          <p:cNvPr id="5" name="Image 4">
            <a:extLst>
              <a:ext uri="{FF2B5EF4-FFF2-40B4-BE49-F238E27FC236}">
                <a16:creationId xmlns:a16="http://schemas.microsoft.com/office/drawing/2014/main" id="{D0BCEA0D-1D75-2F19-54FC-06E99C345ABD}"/>
              </a:ext>
            </a:extLst>
          </p:cNvPr>
          <p:cNvPicPr>
            <a:picLocks noChangeAspect="1"/>
          </p:cNvPicPr>
          <p:nvPr/>
        </p:nvPicPr>
        <p:blipFill>
          <a:blip r:embed="rId3"/>
          <a:stretch>
            <a:fillRect/>
          </a:stretch>
        </p:blipFill>
        <p:spPr>
          <a:xfrm>
            <a:off x="1089197" y="1259622"/>
            <a:ext cx="6633095" cy="2391808"/>
          </a:xfrm>
          <a:prstGeom prst="rect">
            <a:avLst/>
          </a:prstGeom>
        </p:spPr>
      </p:pic>
      <p:sp>
        <p:nvSpPr>
          <p:cNvPr id="6" name="ZoneTexte 5">
            <a:extLst>
              <a:ext uri="{FF2B5EF4-FFF2-40B4-BE49-F238E27FC236}">
                <a16:creationId xmlns:a16="http://schemas.microsoft.com/office/drawing/2014/main" id="{BD6776B6-085C-58F1-1CC9-7B45AD7429CB}"/>
              </a:ext>
            </a:extLst>
          </p:cNvPr>
          <p:cNvSpPr txBox="1"/>
          <p:nvPr/>
        </p:nvSpPr>
        <p:spPr>
          <a:xfrm>
            <a:off x="616648" y="3903133"/>
            <a:ext cx="7301101" cy="461665"/>
          </a:xfrm>
          <a:prstGeom prst="rect">
            <a:avLst/>
          </a:prstGeom>
          <a:noFill/>
        </p:spPr>
        <p:txBody>
          <a:bodyPr wrap="square" rtlCol="0">
            <a:spAutoFit/>
          </a:bodyPr>
          <a:lstStyle/>
          <a:p>
            <a:r>
              <a:rPr lang="fr-FR" sz="2400" dirty="0" err="1">
                <a:solidFill>
                  <a:schemeClr val="bg1"/>
                </a:solidFill>
              </a:rPr>
              <a:t>Income</a:t>
            </a:r>
            <a:r>
              <a:rPr lang="fr-FR" sz="2400" dirty="0">
                <a:solidFill>
                  <a:schemeClr val="bg1"/>
                </a:solidFill>
              </a:rPr>
              <a:t> for 2026 </a:t>
            </a:r>
            <a:r>
              <a:rPr lang="fr-FR" sz="2400" dirty="0" err="1">
                <a:solidFill>
                  <a:schemeClr val="bg1"/>
                </a:solidFill>
              </a:rPr>
              <a:t>is</a:t>
            </a:r>
            <a:r>
              <a:rPr lang="fr-FR" sz="2400" dirty="0">
                <a:solidFill>
                  <a:schemeClr val="bg1"/>
                </a:solidFill>
              </a:rPr>
              <a:t> </a:t>
            </a:r>
            <a:r>
              <a:rPr lang="fr-FR" sz="2400" dirty="0" err="1">
                <a:solidFill>
                  <a:schemeClr val="bg1"/>
                </a:solidFill>
              </a:rPr>
              <a:t>forecast</a:t>
            </a:r>
            <a:r>
              <a:rPr lang="fr-FR" sz="2400" dirty="0">
                <a:solidFill>
                  <a:schemeClr val="bg1"/>
                </a:solidFill>
              </a:rPr>
              <a:t> to </a:t>
            </a:r>
            <a:r>
              <a:rPr lang="fr-FR" sz="2400" dirty="0" err="1">
                <a:solidFill>
                  <a:schemeClr val="bg1"/>
                </a:solidFill>
              </a:rPr>
              <a:t>fall</a:t>
            </a:r>
            <a:r>
              <a:rPr lang="fr-FR" sz="2400" dirty="0">
                <a:solidFill>
                  <a:schemeClr val="bg1"/>
                </a:solidFill>
              </a:rPr>
              <a:t> by about €7,000:</a:t>
            </a:r>
          </a:p>
        </p:txBody>
      </p:sp>
      <p:sp>
        <p:nvSpPr>
          <p:cNvPr id="7" name="ZoneTexte 6">
            <a:extLst>
              <a:ext uri="{FF2B5EF4-FFF2-40B4-BE49-F238E27FC236}">
                <a16:creationId xmlns:a16="http://schemas.microsoft.com/office/drawing/2014/main" id="{16C84DC7-B46E-19E1-F863-E29E5023507B}"/>
              </a:ext>
            </a:extLst>
          </p:cNvPr>
          <p:cNvSpPr txBox="1"/>
          <p:nvPr/>
        </p:nvSpPr>
        <p:spPr>
          <a:xfrm>
            <a:off x="602794" y="4364798"/>
            <a:ext cx="7605900" cy="830997"/>
          </a:xfrm>
          <a:prstGeom prst="rect">
            <a:avLst/>
          </a:prstGeom>
          <a:noFill/>
        </p:spPr>
        <p:txBody>
          <a:bodyPr wrap="square" rtlCol="0">
            <a:spAutoFit/>
          </a:bodyPr>
          <a:lstStyle/>
          <a:p>
            <a:r>
              <a:rPr lang="fr-FR" sz="2400" dirty="0" err="1">
                <a:solidFill>
                  <a:schemeClr val="bg1"/>
                </a:solidFill>
              </a:rPr>
              <a:t>Three</a:t>
            </a:r>
            <a:r>
              <a:rPr lang="fr-FR" sz="2400" dirty="0">
                <a:solidFill>
                  <a:schemeClr val="bg1"/>
                </a:solidFill>
              </a:rPr>
              <a:t> items </a:t>
            </a:r>
            <a:r>
              <a:rPr lang="fr-FR" sz="2400" dirty="0" err="1">
                <a:solidFill>
                  <a:schemeClr val="bg1"/>
                </a:solidFill>
              </a:rPr>
              <a:t>were</a:t>
            </a:r>
            <a:r>
              <a:rPr lang="fr-FR" sz="2400" dirty="0">
                <a:solidFill>
                  <a:schemeClr val="bg1"/>
                </a:solidFill>
              </a:rPr>
              <a:t> </a:t>
            </a:r>
            <a:r>
              <a:rPr lang="fr-FR" sz="2400" b="1" dirty="0" err="1">
                <a:solidFill>
                  <a:schemeClr val="bg1"/>
                </a:solidFill>
              </a:rPr>
              <a:t>received</a:t>
            </a:r>
            <a:r>
              <a:rPr lang="fr-FR" sz="2400" b="1" dirty="0">
                <a:solidFill>
                  <a:schemeClr val="bg1"/>
                </a:solidFill>
              </a:rPr>
              <a:t> in 2025 </a:t>
            </a:r>
            <a:r>
              <a:rPr lang="fr-FR" sz="2400" dirty="0">
                <a:solidFill>
                  <a:schemeClr val="bg1"/>
                </a:solidFill>
              </a:rPr>
              <a:t>but are </a:t>
            </a:r>
            <a:r>
              <a:rPr lang="fr-FR" sz="2400" b="1" dirty="0">
                <a:solidFill>
                  <a:schemeClr val="bg1"/>
                </a:solidFill>
              </a:rPr>
              <a:t>not </a:t>
            </a:r>
            <a:r>
              <a:rPr lang="fr-FR" sz="2400" b="1" dirty="0" err="1">
                <a:solidFill>
                  <a:schemeClr val="bg1"/>
                </a:solidFill>
              </a:rPr>
              <a:t>budgeted</a:t>
            </a:r>
            <a:r>
              <a:rPr lang="fr-FR" sz="2400" b="1" dirty="0">
                <a:solidFill>
                  <a:schemeClr val="bg1"/>
                </a:solidFill>
              </a:rPr>
              <a:t> </a:t>
            </a:r>
            <a:r>
              <a:rPr lang="fr-FR" sz="2400" b="1" dirty="0" err="1">
                <a:solidFill>
                  <a:schemeClr val="bg1"/>
                </a:solidFill>
              </a:rPr>
              <a:t>nor</a:t>
            </a:r>
            <a:r>
              <a:rPr lang="fr-FR" sz="2400" b="1" dirty="0">
                <a:solidFill>
                  <a:schemeClr val="bg1"/>
                </a:solidFill>
              </a:rPr>
              <a:t> </a:t>
            </a:r>
            <a:r>
              <a:rPr lang="fr-FR" sz="2400" b="1" dirty="0" err="1">
                <a:solidFill>
                  <a:schemeClr val="bg1"/>
                </a:solidFill>
              </a:rPr>
              <a:t>expected</a:t>
            </a:r>
            <a:r>
              <a:rPr lang="fr-FR" sz="2400" b="1" dirty="0">
                <a:solidFill>
                  <a:schemeClr val="bg1"/>
                </a:solidFill>
              </a:rPr>
              <a:t> </a:t>
            </a:r>
            <a:r>
              <a:rPr lang="fr-FR" sz="2400" dirty="0">
                <a:solidFill>
                  <a:schemeClr val="bg1"/>
                </a:solidFill>
              </a:rPr>
              <a:t>for 2026:</a:t>
            </a:r>
          </a:p>
        </p:txBody>
      </p:sp>
      <p:sp>
        <p:nvSpPr>
          <p:cNvPr id="8" name="ZoneTexte 7">
            <a:extLst>
              <a:ext uri="{FF2B5EF4-FFF2-40B4-BE49-F238E27FC236}">
                <a16:creationId xmlns:a16="http://schemas.microsoft.com/office/drawing/2014/main" id="{20820EA6-EF48-4214-A166-9252A8FFC5CD}"/>
              </a:ext>
            </a:extLst>
          </p:cNvPr>
          <p:cNvSpPr txBox="1"/>
          <p:nvPr/>
        </p:nvSpPr>
        <p:spPr>
          <a:xfrm>
            <a:off x="602794" y="5170499"/>
            <a:ext cx="8279949" cy="1200329"/>
          </a:xfrm>
          <a:prstGeom prst="rect">
            <a:avLst/>
          </a:prstGeom>
          <a:noFill/>
        </p:spPr>
        <p:txBody>
          <a:bodyPr wrap="square" rtlCol="0">
            <a:spAutoFit/>
          </a:bodyPr>
          <a:lstStyle/>
          <a:p>
            <a:pPr marL="285750" indent="-285750">
              <a:buFont typeface="Arial" panose="020B0604020202020204" pitchFamily="34" charset="0"/>
              <a:buChar char="•"/>
            </a:pPr>
            <a:r>
              <a:rPr lang="fr-FR" sz="2400" dirty="0" err="1">
                <a:solidFill>
                  <a:schemeClr val="bg1"/>
                </a:solidFill>
              </a:rPr>
              <a:t>anonymous</a:t>
            </a:r>
            <a:r>
              <a:rPr lang="fr-FR" sz="2400" dirty="0">
                <a:solidFill>
                  <a:schemeClr val="bg1"/>
                </a:solidFill>
              </a:rPr>
              <a:t> donation of  €5,000, ring-</a:t>
            </a:r>
            <a:r>
              <a:rPr lang="fr-FR" sz="2400" dirty="0" err="1">
                <a:solidFill>
                  <a:schemeClr val="bg1"/>
                </a:solidFill>
              </a:rPr>
              <a:t>fenced</a:t>
            </a:r>
            <a:r>
              <a:rPr lang="fr-FR" sz="2400" dirty="0">
                <a:solidFill>
                  <a:schemeClr val="bg1"/>
                </a:solidFill>
              </a:rPr>
              <a:t> for house </a:t>
            </a:r>
            <a:r>
              <a:rPr lang="fr-FR" sz="2400" dirty="0" err="1">
                <a:solidFill>
                  <a:schemeClr val="bg1"/>
                </a:solidFill>
              </a:rPr>
              <a:t>repairs</a:t>
            </a:r>
            <a:r>
              <a:rPr lang="fr-FR" sz="2400" dirty="0">
                <a:solidFill>
                  <a:schemeClr val="bg1"/>
                </a:solidFill>
              </a:rPr>
              <a:t>. </a:t>
            </a:r>
          </a:p>
          <a:p>
            <a:pPr marL="285750" indent="-285750">
              <a:buFont typeface="Arial" panose="020B0604020202020204" pitchFamily="34" charset="0"/>
              <a:buChar char="•"/>
            </a:pPr>
            <a:r>
              <a:rPr lang="fr-FR" sz="2400" dirty="0">
                <a:solidFill>
                  <a:schemeClr val="bg1"/>
                </a:solidFill>
              </a:rPr>
              <a:t>donation of €1,000 in the UK</a:t>
            </a:r>
          </a:p>
          <a:p>
            <a:pPr marL="285750" indent="-285750">
              <a:buFont typeface="Arial" panose="020B0604020202020204" pitchFamily="34" charset="0"/>
              <a:buChar char="•"/>
            </a:pPr>
            <a:r>
              <a:rPr lang="fr-FR" sz="2400" dirty="0">
                <a:solidFill>
                  <a:schemeClr val="bg1"/>
                </a:solidFill>
              </a:rPr>
              <a:t>gifts in </a:t>
            </a:r>
            <a:r>
              <a:rPr lang="fr-FR" sz="2400" dirty="0" err="1">
                <a:solidFill>
                  <a:schemeClr val="bg1"/>
                </a:solidFill>
              </a:rPr>
              <a:t>kind</a:t>
            </a:r>
            <a:r>
              <a:rPr lang="fr-FR" sz="2400" dirty="0">
                <a:solidFill>
                  <a:schemeClr val="bg1"/>
                </a:solidFill>
              </a:rPr>
              <a:t> (set </a:t>
            </a:r>
            <a:r>
              <a:rPr lang="fr-FR" sz="2400" dirty="0" err="1">
                <a:solidFill>
                  <a:schemeClr val="bg1"/>
                </a:solidFill>
              </a:rPr>
              <a:t>against</a:t>
            </a:r>
            <a:r>
              <a:rPr lang="fr-FR" sz="2400" dirty="0">
                <a:solidFill>
                  <a:schemeClr val="bg1"/>
                </a:solidFill>
              </a:rPr>
              <a:t> </a:t>
            </a:r>
            <a:r>
              <a:rPr lang="fr-FR" sz="2400" dirty="0" err="1">
                <a:solidFill>
                  <a:schemeClr val="bg1"/>
                </a:solidFill>
              </a:rPr>
              <a:t>corresponding</a:t>
            </a:r>
            <a:r>
              <a:rPr lang="fr-FR" sz="2400" dirty="0">
                <a:solidFill>
                  <a:schemeClr val="bg1"/>
                </a:solidFill>
              </a:rPr>
              <a:t> </a:t>
            </a:r>
            <a:r>
              <a:rPr lang="fr-FR" sz="2400" dirty="0" err="1">
                <a:solidFill>
                  <a:schemeClr val="bg1"/>
                </a:solidFill>
              </a:rPr>
              <a:t>expenses</a:t>
            </a:r>
            <a:r>
              <a:rPr lang="fr-FR" sz="2400" dirty="0">
                <a:solidFill>
                  <a:schemeClr val="bg1"/>
                </a:solidFill>
              </a:rPr>
              <a:t>)</a:t>
            </a:r>
          </a:p>
        </p:txBody>
      </p:sp>
    </p:spTree>
    <p:extLst>
      <p:ext uri="{BB962C8B-B14F-4D97-AF65-F5344CB8AC3E}">
        <p14:creationId xmlns:p14="http://schemas.microsoft.com/office/powerpoint/2010/main" val="9476455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60824">
              <a:srgbClr val="B0C6E1"/>
            </a:gs>
            <a:gs pos="50000">
              <a:schemeClr val="accent1">
                <a:lumMod val="45000"/>
                <a:lumOff val="55000"/>
              </a:schemeClr>
            </a:gs>
            <a:gs pos="83000">
              <a:schemeClr val="accent1">
                <a:lumMod val="45000"/>
                <a:lumOff val="55000"/>
              </a:schemeClr>
            </a:gs>
            <a:gs pos="89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3AC174-86DD-7B9C-1B98-F8353F537DBF}"/>
              </a:ext>
            </a:extLst>
          </p:cNvPr>
          <p:cNvSpPr>
            <a:spLocks noGrp="1"/>
          </p:cNvSpPr>
          <p:nvPr>
            <p:ph type="title"/>
          </p:nvPr>
        </p:nvSpPr>
        <p:spPr>
          <a:xfrm>
            <a:off x="335902" y="116018"/>
            <a:ext cx="8229600" cy="1143000"/>
          </a:xfrm>
        </p:spPr>
        <p:txBody>
          <a:bodyPr>
            <a:normAutofit fontScale="90000"/>
          </a:bodyPr>
          <a:lstStyle/>
          <a:p>
            <a:pPr algn="l"/>
            <a:r>
              <a:rPr lang="en-US" dirty="0">
                <a:solidFill>
                  <a:schemeClr val="bg1"/>
                </a:solidFill>
              </a:rPr>
              <a:t> Comparison of 2026 Budget - </a:t>
            </a:r>
            <a:r>
              <a:rPr lang="en-US" b="1" dirty="0">
                <a:solidFill>
                  <a:schemeClr val="bg1"/>
                </a:solidFill>
              </a:rPr>
              <a:t>Expense</a:t>
            </a:r>
            <a:endParaRPr lang="fr-FR" b="1" dirty="0">
              <a:solidFill>
                <a:schemeClr val="bg1"/>
              </a:solidFill>
            </a:endParaRPr>
          </a:p>
        </p:txBody>
      </p:sp>
      <p:pic>
        <p:nvPicPr>
          <p:cNvPr id="4" name="Image 3">
            <a:extLst>
              <a:ext uri="{FF2B5EF4-FFF2-40B4-BE49-F238E27FC236}">
                <a16:creationId xmlns:a16="http://schemas.microsoft.com/office/drawing/2014/main" id="{E0678452-8C88-1DC5-BBD6-870408A0FCDA}"/>
              </a:ext>
            </a:extLst>
          </p:cNvPr>
          <p:cNvPicPr>
            <a:picLocks noChangeAspect="1"/>
          </p:cNvPicPr>
          <p:nvPr/>
        </p:nvPicPr>
        <p:blipFill>
          <a:blip r:embed="rId3"/>
          <a:stretch>
            <a:fillRect/>
          </a:stretch>
        </p:blipFill>
        <p:spPr>
          <a:xfrm>
            <a:off x="996648" y="1090243"/>
            <a:ext cx="6908108" cy="2737175"/>
          </a:xfrm>
          <a:prstGeom prst="rect">
            <a:avLst/>
          </a:prstGeom>
        </p:spPr>
      </p:pic>
      <p:sp>
        <p:nvSpPr>
          <p:cNvPr id="5" name="ZoneTexte 4">
            <a:extLst>
              <a:ext uri="{FF2B5EF4-FFF2-40B4-BE49-F238E27FC236}">
                <a16:creationId xmlns:a16="http://schemas.microsoft.com/office/drawing/2014/main" id="{B8B47B7E-A040-16AC-5FF1-F947A32DC686}"/>
              </a:ext>
            </a:extLst>
          </p:cNvPr>
          <p:cNvSpPr txBox="1"/>
          <p:nvPr/>
        </p:nvSpPr>
        <p:spPr>
          <a:xfrm>
            <a:off x="724953" y="4325614"/>
            <a:ext cx="7301101" cy="646331"/>
          </a:xfrm>
          <a:prstGeom prst="rect">
            <a:avLst/>
          </a:prstGeom>
          <a:noFill/>
        </p:spPr>
        <p:txBody>
          <a:bodyPr wrap="square" rtlCol="0">
            <a:spAutoFit/>
          </a:bodyPr>
          <a:lstStyle/>
          <a:p>
            <a:r>
              <a:rPr lang="fr-FR" dirty="0">
                <a:solidFill>
                  <a:schemeClr val="bg1"/>
                </a:solidFill>
              </a:rPr>
              <a:t>Major </a:t>
            </a:r>
            <a:r>
              <a:rPr lang="fr-FR" dirty="0" err="1">
                <a:solidFill>
                  <a:schemeClr val="bg1"/>
                </a:solidFill>
              </a:rPr>
              <a:t>repair</a:t>
            </a:r>
            <a:r>
              <a:rPr lang="fr-FR" dirty="0">
                <a:solidFill>
                  <a:schemeClr val="bg1"/>
                </a:solidFill>
              </a:rPr>
              <a:t> </a:t>
            </a:r>
            <a:r>
              <a:rPr lang="fr-FR" dirty="0" err="1">
                <a:solidFill>
                  <a:schemeClr val="bg1"/>
                </a:solidFill>
              </a:rPr>
              <a:t>costs</a:t>
            </a:r>
            <a:r>
              <a:rPr lang="fr-FR" dirty="0">
                <a:solidFill>
                  <a:schemeClr val="bg1"/>
                </a:solidFill>
              </a:rPr>
              <a:t> at the </a:t>
            </a:r>
            <a:r>
              <a:rPr lang="fr-FR" dirty="0" err="1">
                <a:solidFill>
                  <a:schemeClr val="bg1"/>
                </a:solidFill>
              </a:rPr>
              <a:t>Chaplain’s</a:t>
            </a:r>
            <a:r>
              <a:rPr lang="fr-FR" dirty="0">
                <a:solidFill>
                  <a:schemeClr val="bg1"/>
                </a:solidFill>
              </a:rPr>
              <a:t> accommodation </a:t>
            </a:r>
            <a:r>
              <a:rPr lang="fr-FR" dirty="0" err="1">
                <a:solidFill>
                  <a:schemeClr val="bg1"/>
                </a:solidFill>
              </a:rPr>
              <a:t>should</a:t>
            </a:r>
            <a:r>
              <a:rPr lang="fr-FR" dirty="0">
                <a:solidFill>
                  <a:schemeClr val="bg1"/>
                </a:solidFill>
              </a:rPr>
              <a:t> be €5,000 </a:t>
            </a:r>
            <a:r>
              <a:rPr lang="fr-FR" dirty="0" err="1">
                <a:solidFill>
                  <a:schemeClr val="bg1"/>
                </a:solidFill>
              </a:rPr>
              <a:t>lower</a:t>
            </a:r>
            <a:r>
              <a:rPr lang="fr-FR" dirty="0">
                <a:solidFill>
                  <a:schemeClr val="bg1"/>
                </a:solidFill>
              </a:rPr>
              <a:t> </a:t>
            </a:r>
            <a:r>
              <a:rPr lang="fr-FR" dirty="0" err="1">
                <a:solidFill>
                  <a:schemeClr val="bg1"/>
                </a:solidFill>
              </a:rPr>
              <a:t>than</a:t>
            </a:r>
            <a:r>
              <a:rPr lang="fr-FR" dirty="0">
                <a:solidFill>
                  <a:schemeClr val="bg1"/>
                </a:solidFill>
              </a:rPr>
              <a:t> in 2025</a:t>
            </a:r>
          </a:p>
        </p:txBody>
      </p:sp>
      <p:sp>
        <p:nvSpPr>
          <p:cNvPr id="7" name="ZoneTexte 6">
            <a:extLst>
              <a:ext uri="{FF2B5EF4-FFF2-40B4-BE49-F238E27FC236}">
                <a16:creationId xmlns:a16="http://schemas.microsoft.com/office/drawing/2014/main" id="{B0F18E1F-8CE0-3D72-3304-4D4A1F83EAA4}"/>
              </a:ext>
            </a:extLst>
          </p:cNvPr>
          <p:cNvSpPr txBox="1"/>
          <p:nvPr/>
        </p:nvSpPr>
        <p:spPr>
          <a:xfrm>
            <a:off x="724952" y="4992585"/>
            <a:ext cx="7301101" cy="646331"/>
          </a:xfrm>
          <a:prstGeom prst="rect">
            <a:avLst/>
          </a:prstGeom>
          <a:noFill/>
        </p:spPr>
        <p:txBody>
          <a:bodyPr wrap="square" rtlCol="0">
            <a:spAutoFit/>
          </a:bodyPr>
          <a:lstStyle/>
          <a:p>
            <a:r>
              <a:rPr lang="fr-FR" dirty="0">
                <a:solidFill>
                  <a:schemeClr val="bg1"/>
                </a:solidFill>
              </a:rPr>
              <a:t>The </a:t>
            </a:r>
            <a:r>
              <a:rPr lang="fr-FR" dirty="0" err="1">
                <a:solidFill>
                  <a:schemeClr val="bg1"/>
                </a:solidFill>
              </a:rPr>
              <a:t>increase</a:t>
            </a:r>
            <a:r>
              <a:rPr lang="fr-FR" dirty="0">
                <a:solidFill>
                  <a:schemeClr val="bg1"/>
                </a:solidFill>
              </a:rPr>
              <a:t> in Church building </a:t>
            </a:r>
            <a:r>
              <a:rPr lang="fr-FR" dirty="0" err="1">
                <a:solidFill>
                  <a:schemeClr val="bg1"/>
                </a:solidFill>
              </a:rPr>
              <a:t>costs</a:t>
            </a:r>
            <a:r>
              <a:rPr lang="fr-FR" dirty="0">
                <a:solidFill>
                  <a:schemeClr val="bg1"/>
                </a:solidFill>
              </a:rPr>
              <a:t> relates to </a:t>
            </a:r>
            <a:r>
              <a:rPr lang="fr-FR" dirty="0" err="1">
                <a:solidFill>
                  <a:schemeClr val="bg1"/>
                </a:solidFill>
              </a:rPr>
              <a:t>electricity</a:t>
            </a:r>
            <a:r>
              <a:rPr lang="fr-FR" dirty="0">
                <a:solidFill>
                  <a:schemeClr val="bg1"/>
                </a:solidFill>
              </a:rPr>
              <a:t> and </a:t>
            </a:r>
            <a:r>
              <a:rPr lang="fr-FR" dirty="0" err="1">
                <a:solidFill>
                  <a:schemeClr val="bg1"/>
                </a:solidFill>
              </a:rPr>
              <a:t>gas</a:t>
            </a:r>
            <a:r>
              <a:rPr lang="fr-FR" dirty="0">
                <a:solidFill>
                  <a:schemeClr val="bg1"/>
                </a:solidFill>
              </a:rPr>
              <a:t>, </a:t>
            </a:r>
            <a:r>
              <a:rPr lang="fr-FR" dirty="0" err="1">
                <a:solidFill>
                  <a:schemeClr val="bg1"/>
                </a:solidFill>
              </a:rPr>
              <a:t>based</a:t>
            </a:r>
            <a:r>
              <a:rPr lang="fr-FR" dirty="0">
                <a:solidFill>
                  <a:schemeClr val="bg1"/>
                </a:solidFill>
              </a:rPr>
              <a:t> on the </a:t>
            </a:r>
            <a:r>
              <a:rPr lang="fr-FR" dirty="0" err="1">
                <a:solidFill>
                  <a:schemeClr val="bg1"/>
                </a:solidFill>
              </a:rPr>
              <a:t>level</a:t>
            </a:r>
            <a:r>
              <a:rPr lang="fr-FR" dirty="0">
                <a:solidFill>
                  <a:schemeClr val="bg1"/>
                </a:solidFill>
              </a:rPr>
              <a:t> of bills </a:t>
            </a:r>
            <a:r>
              <a:rPr lang="fr-FR" dirty="0" err="1">
                <a:solidFill>
                  <a:schemeClr val="bg1"/>
                </a:solidFill>
              </a:rPr>
              <a:t>received</a:t>
            </a:r>
            <a:r>
              <a:rPr lang="fr-FR" dirty="0">
                <a:solidFill>
                  <a:schemeClr val="bg1"/>
                </a:solidFill>
              </a:rPr>
              <a:t> </a:t>
            </a:r>
            <a:r>
              <a:rPr lang="fr-FR" dirty="0" err="1">
                <a:solidFill>
                  <a:schemeClr val="bg1"/>
                </a:solidFill>
              </a:rPr>
              <a:t>so</a:t>
            </a:r>
            <a:r>
              <a:rPr lang="fr-FR" dirty="0">
                <a:solidFill>
                  <a:schemeClr val="bg1"/>
                </a:solidFill>
              </a:rPr>
              <a:t> far </a:t>
            </a:r>
            <a:r>
              <a:rPr lang="fr-FR" dirty="0" err="1">
                <a:solidFill>
                  <a:schemeClr val="bg1"/>
                </a:solidFill>
              </a:rPr>
              <a:t>this</a:t>
            </a:r>
            <a:r>
              <a:rPr lang="fr-FR" dirty="0">
                <a:solidFill>
                  <a:schemeClr val="bg1"/>
                </a:solidFill>
              </a:rPr>
              <a:t> </a:t>
            </a:r>
            <a:r>
              <a:rPr lang="fr-FR" dirty="0" err="1">
                <a:solidFill>
                  <a:schemeClr val="bg1"/>
                </a:solidFill>
              </a:rPr>
              <a:t>winter</a:t>
            </a:r>
            <a:endParaRPr lang="fr-FR" dirty="0">
              <a:solidFill>
                <a:schemeClr val="bg1"/>
              </a:solidFill>
            </a:endParaRPr>
          </a:p>
        </p:txBody>
      </p:sp>
      <p:sp>
        <p:nvSpPr>
          <p:cNvPr id="8" name="ZoneTexte 7">
            <a:extLst>
              <a:ext uri="{FF2B5EF4-FFF2-40B4-BE49-F238E27FC236}">
                <a16:creationId xmlns:a16="http://schemas.microsoft.com/office/drawing/2014/main" id="{64F22694-7DF9-F4DC-01C5-38D1EED30D67}"/>
              </a:ext>
            </a:extLst>
          </p:cNvPr>
          <p:cNvSpPr txBox="1"/>
          <p:nvPr/>
        </p:nvSpPr>
        <p:spPr>
          <a:xfrm>
            <a:off x="724953" y="5659556"/>
            <a:ext cx="7301101" cy="646331"/>
          </a:xfrm>
          <a:prstGeom prst="rect">
            <a:avLst/>
          </a:prstGeom>
          <a:noFill/>
        </p:spPr>
        <p:txBody>
          <a:bodyPr wrap="square" rtlCol="0">
            <a:spAutoFit/>
          </a:bodyPr>
          <a:lstStyle/>
          <a:p>
            <a:r>
              <a:rPr lang="fr-FR" dirty="0">
                <a:solidFill>
                  <a:schemeClr val="bg1"/>
                </a:solidFill>
              </a:rPr>
              <a:t>2025 </a:t>
            </a:r>
            <a:r>
              <a:rPr lang="fr-FR" dirty="0" err="1">
                <a:solidFill>
                  <a:schemeClr val="bg1"/>
                </a:solidFill>
              </a:rPr>
              <a:t>Diocesan</a:t>
            </a:r>
            <a:r>
              <a:rPr lang="fr-FR" dirty="0">
                <a:solidFill>
                  <a:schemeClr val="bg1"/>
                </a:solidFill>
              </a:rPr>
              <a:t> </a:t>
            </a:r>
            <a:r>
              <a:rPr lang="fr-FR" dirty="0" err="1">
                <a:solidFill>
                  <a:schemeClr val="bg1"/>
                </a:solidFill>
              </a:rPr>
              <a:t>costs</a:t>
            </a:r>
            <a:r>
              <a:rPr lang="fr-FR" dirty="0">
                <a:solidFill>
                  <a:schemeClr val="bg1"/>
                </a:solidFill>
              </a:rPr>
              <a:t> </a:t>
            </a:r>
            <a:r>
              <a:rPr lang="fr-FR" dirty="0" err="1">
                <a:solidFill>
                  <a:schemeClr val="bg1"/>
                </a:solidFill>
              </a:rPr>
              <a:t>included</a:t>
            </a:r>
            <a:r>
              <a:rPr lang="fr-FR" dirty="0">
                <a:solidFill>
                  <a:schemeClr val="bg1"/>
                </a:solidFill>
              </a:rPr>
              <a:t> a « catch up » for 2024 </a:t>
            </a:r>
            <a:r>
              <a:rPr lang="fr-FR" dirty="0" err="1">
                <a:solidFill>
                  <a:schemeClr val="bg1"/>
                </a:solidFill>
              </a:rPr>
              <a:t>which</a:t>
            </a:r>
            <a:r>
              <a:rPr lang="fr-FR" dirty="0">
                <a:solidFill>
                  <a:schemeClr val="bg1"/>
                </a:solidFill>
              </a:rPr>
              <a:t> will not </a:t>
            </a:r>
            <a:r>
              <a:rPr lang="fr-FR" dirty="0" err="1">
                <a:solidFill>
                  <a:schemeClr val="bg1"/>
                </a:solidFill>
              </a:rPr>
              <a:t>happen</a:t>
            </a:r>
            <a:r>
              <a:rPr lang="fr-FR" dirty="0">
                <a:solidFill>
                  <a:schemeClr val="bg1"/>
                </a:solidFill>
              </a:rPr>
              <a:t> </a:t>
            </a:r>
            <a:r>
              <a:rPr lang="fr-FR" dirty="0" err="1">
                <a:solidFill>
                  <a:schemeClr val="bg1"/>
                </a:solidFill>
              </a:rPr>
              <a:t>again</a:t>
            </a:r>
            <a:r>
              <a:rPr lang="fr-FR" dirty="0">
                <a:solidFill>
                  <a:schemeClr val="bg1"/>
                </a:solidFill>
              </a:rPr>
              <a:t> </a:t>
            </a:r>
            <a:r>
              <a:rPr lang="fr-FR" dirty="0" err="1">
                <a:solidFill>
                  <a:schemeClr val="bg1"/>
                </a:solidFill>
              </a:rPr>
              <a:t>this</a:t>
            </a:r>
            <a:r>
              <a:rPr lang="fr-FR" dirty="0">
                <a:solidFill>
                  <a:schemeClr val="bg1"/>
                </a:solidFill>
              </a:rPr>
              <a:t> </a:t>
            </a:r>
            <a:r>
              <a:rPr lang="fr-FR" dirty="0" err="1">
                <a:solidFill>
                  <a:schemeClr val="bg1"/>
                </a:solidFill>
              </a:rPr>
              <a:t>year</a:t>
            </a:r>
            <a:endParaRPr lang="fr-FR" dirty="0">
              <a:solidFill>
                <a:schemeClr val="bg1"/>
              </a:solidFill>
            </a:endParaRPr>
          </a:p>
        </p:txBody>
      </p:sp>
    </p:spTree>
    <p:extLst>
      <p:ext uri="{BB962C8B-B14F-4D97-AF65-F5344CB8AC3E}">
        <p14:creationId xmlns:p14="http://schemas.microsoft.com/office/powerpoint/2010/main" val="24333110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60824">
              <a:srgbClr val="B0C6E1"/>
            </a:gs>
            <a:gs pos="50000">
              <a:schemeClr val="accent1">
                <a:lumMod val="45000"/>
                <a:lumOff val="55000"/>
              </a:schemeClr>
            </a:gs>
            <a:gs pos="83000">
              <a:schemeClr val="accent1">
                <a:lumMod val="45000"/>
                <a:lumOff val="55000"/>
              </a:schemeClr>
            </a:gs>
            <a:gs pos="89000">
              <a:schemeClr val="accent1">
                <a:lumMod val="30000"/>
                <a:lumOff val="70000"/>
              </a:schemeClr>
            </a:gs>
          </a:gsLst>
          <a:lin ang="5400000" scaled="1"/>
          <a:tileRect/>
        </a:gradFill>
        <a:effectLst/>
      </p:bgPr>
    </p:bg>
    <p:spTree>
      <p:nvGrpSpPr>
        <p:cNvPr id="1" name="">
          <a:extLst>
            <a:ext uri="{FF2B5EF4-FFF2-40B4-BE49-F238E27FC236}">
              <a16:creationId xmlns:a16="http://schemas.microsoft.com/office/drawing/2014/main" id="{DDC8CDC6-292E-F4A9-06B3-7D3D9A152CC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593104C-0EFA-3D94-38FC-3998690E825C}"/>
              </a:ext>
            </a:extLst>
          </p:cNvPr>
          <p:cNvSpPr>
            <a:spLocks noGrp="1"/>
          </p:cNvSpPr>
          <p:nvPr>
            <p:ph type="title"/>
          </p:nvPr>
        </p:nvSpPr>
        <p:spPr>
          <a:xfrm>
            <a:off x="335902" y="116018"/>
            <a:ext cx="8229600" cy="1143000"/>
          </a:xfrm>
        </p:spPr>
        <p:txBody>
          <a:bodyPr>
            <a:normAutofit/>
          </a:bodyPr>
          <a:lstStyle/>
          <a:p>
            <a:r>
              <a:rPr lang="en-US" dirty="0">
                <a:solidFill>
                  <a:schemeClr val="bg1"/>
                </a:solidFill>
              </a:rPr>
              <a:t>And if we have a Chaplain?</a:t>
            </a:r>
            <a:endParaRPr lang="fr-FR" dirty="0">
              <a:solidFill>
                <a:schemeClr val="bg1"/>
              </a:solidFill>
            </a:endParaRPr>
          </a:p>
        </p:txBody>
      </p:sp>
      <p:sp>
        <p:nvSpPr>
          <p:cNvPr id="3" name="ZoneTexte 2">
            <a:extLst>
              <a:ext uri="{FF2B5EF4-FFF2-40B4-BE49-F238E27FC236}">
                <a16:creationId xmlns:a16="http://schemas.microsoft.com/office/drawing/2014/main" id="{E14BE062-540B-128D-B88D-9464C33DC0C7}"/>
              </a:ext>
            </a:extLst>
          </p:cNvPr>
          <p:cNvSpPr txBox="1"/>
          <p:nvPr/>
        </p:nvSpPr>
        <p:spPr>
          <a:xfrm>
            <a:off x="800151" y="1259018"/>
            <a:ext cx="7301101" cy="4662815"/>
          </a:xfrm>
          <a:prstGeom prst="rect">
            <a:avLst/>
          </a:prstGeom>
          <a:noFill/>
        </p:spPr>
        <p:txBody>
          <a:bodyPr wrap="square" rtlCol="0">
            <a:spAutoFit/>
          </a:bodyPr>
          <a:lstStyle/>
          <a:p>
            <a:r>
              <a:rPr lang="fr-FR" i="1" dirty="0" err="1">
                <a:solidFill>
                  <a:schemeClr val="bg1"/>
                </a:solidFill>
              </a:rPr>
              <a:t>We</a:t>
            </a:r>
            <a:r>
              <a:rPr lang="fr-FR" i="1" dirty="0">
                <a:solidFill>
                  <a:schemeClr val="bg1"/>
                </a:solidFill>
              </a:rPr>
              <a:t> are </a:t>
            </a:r>
            <a:r>
              <a:rPr lang="fr-FR" i="1" dirty="0" err="1">
                <a:solidFill>
                  <a:schemeClr val="bg1"/>
                </a:solidFill>
              </a:rPr>
              <a:t>keeping</a:t>
            </a:r>
            <a:r>
              <a:rPr lang="fr-FR" i="1" dirty="0">
                <a:solidFill>
                  <a:schemeClr val="bg1"/>
                </a:solidFill>
              </a:rPr>
              <a:t> </a:t>
            </a:r>
            <a:r>
              <a:rPr lang="fr-FR" i="1" dirty="0" err="1">
                <a:solidFill>
                  <a:schemeClr val="bg1"/>
                </a:solidFill>
              </a:rPr>
              <a:t>our</a:t>
            </a:r>
            <a:r>
              <a:rPr lang="fr-FR" i="1" dirty="0">
                <a:solidFill>
                  <a:schemeClr val="bg1"/>
                </a:solidFill>
              </a:rPr>
              <a:t> </a:t>
            </a:r>
            <a:r>
              <a:rPr lang="fr-FR" b="1" i="1" dirty="0">
                <a:solidFill>
                  <a:schemeClr val="bg1"/>
                </a:solidFill>
              </a:rPr>
              <a:t>options</a:t>
            </a:r>
            <a:r>
              <a:rPr lang="fr-FR" i="1" dirty="0">
                <a:solidFill>
                  <a:schemeClr val="bg1"/>
                </a:solidFill>
              </a:rPr>
              <a:t> open and </a:t>
            </a:r>
            <a:r>
              <a:rPr lang="fr-FR" i="1" dirty="0" err="1">
                <a:solidFill>
                  <a:schemeClr val="bg1"/>
                </a:solidFill>
              </a:rPr>
              <a:t>there</a:t>
            </a:r>
            <a:r>
              <a:rPr lang="fr-FR" i="1" dirty="0">
                <a:solidFill>
                  <a:schemeClr val="bg1"/>
                </a:solidFill>
              </a:rPr>
              <a:t> are </a:t>
            </a:r>
            <a:r>
              <a:rPr lang="fr-FR" i="1" dirty="0" err="1">
                <a:solidFill>
                  <a:schemeClr val="bg1"/>
                </a:solidFill>
              </a:rPr>
              <a:t>three</a:t>
            </a:r>
            <a:r>
              <a:rPr lang="fr-FR" i="1" dirty="0">
                <a:solidFill>
                  <a:schemeClr val="bg1"/>
                </a:solidFill>
              </a:rPr>
              <a:t> </a:t>
            </a:r>
            <a:r>
              <a:rPr lang="fr-FR" i="1" dirty="0" err="1">
                <a:solidFill>
                  <a:schemeClr val="bg1"/>
                </a:solidFill>
              </a:rPr>
              <a:t>ways</a:t>
            </a:r>
            <a:r>
              <a:rPr lang="fr-FR" i="1" dirty="0">
                <a:solidFill>
                  <a:schemeClr val="bg1"/>
                </a:solidFill>
              </a:rPr>
              <a:t> in </a:t>
            </a:r>
            <a:r>
              <a:rPr lang="fr-FR" i="1" dirty="0" err="1">
                <a:solidFill>
                  <a:schemeClr val="bg1"/>
                </a:solidFill>
              </a:rPr>
              <a:t>which</a:t>
            </a:r>
            <a:r>
              <a:rPr lang="fr-FR" i="1" dirty="0">
                <a:solidFill>
                  <a:schemeClr val="bg1"/>
                </a:solidFill>
              </a:rPr>
              <a:t> </a:t>
            </a:r>
            <a:r>
              <a:rPr lang="fr-FR" i="1" dirty="0" err="1">
                <a:solidFill>
                  <a:schemeClr val="bg1"/>
                </a:solidFill>
              </a:rPr>
              <a:t>we</a:t>
            </a:r>
            <a:r>
              <a:rPr lang="fr-FR" i="1" dirty="0">
                <a:solidFill>
                  <a:schemeClr val="bg1"/>
                </a:solidFill>
              </a:rPr>
              <a:t> </a:t>
            </a:r>
            <a:r>
              <a:rPr lang="fr-FR" i="1" dirty="0" err="1">
                <a:solidFill>
                  <a:schemeClr val="bg1"/>
                </a:solidFill>
              </a:rPr>
              <a:t>may</a:t>
            </a:r>
            <a:r>
              <a:rPr lang="fr-FR" i="1" dirty="0">
                <a:solidFill>
                  <a:schemeClr val="bg1"/>
                </a:solidFill>
              </a:rPr>
              <a:t> </a:t>
            </a:r>
            <a:r>
              <a:rPr lang="fr-FR" i="1" dirty="0" err="1">
                <a:solidFill>
                  <a:schemeClr val="bg1"/>
                </a:solidFill>
              </a:rPr>
              <a:t>attract</a:t>
            </a:r>
            <a:r>
              <a:rPr lang="fr-FR" i="1" dirty="0">
                <a:solidFill>
                  <a:schemeClr val="bg1"/>
                </a:solidFill>
              </a:rPr>
              <a:t> </a:t>
            </a:r>
            <a:r>
              <a:rPr lang="fr-FR" i="1" dirty="0" err="1">
                <a:solidFill>
                  <a:schemeClr val="bg1"/>
                </a:solidFill>
              </a:rPr>
              <a:t>our</a:t>
            </a:r>
            <a:r>
              <a:rPr lang="fr-FR" i="1" dirty="0">
                <a:solidFill>
                  <a:schemeClr val="bg1"/>
                </a:solidFill>
              </a:rPr>
              <a:t> new </a:t>
            </a:r>
            <a:r>
              <a:rPr lang="fr-FR" i="1" dirty="0" err="1">
                <a:solidFill>
                  <a:schemeClr val="bg1"/>
                </a:solidFill>
              </a:rPr>
              <a:t>Chaplain</a:t>
            </a:r>
            <a:r>
              <a:rPr lang="fr-FR" i="1" dirty="0">
                <a:solidFill>
                  <a:schemeClr val="bg1"/>
                </a:solidFill>
              </a:rPr>
              <a:t>:</a:t>
            </a:r>
          </a:p>
          <a:p>
            <a:endParaRPr lang="fr-FR" dirty="0">
              <a:solidFill>
                <a:schemeClr val="bg1"/>
              </a:solidFill>
            </a:endParaRPr>
          </a:p>
          <a:p>
            <a:endParaRPr lang="fr-FR" dirty="0">
              <a:solidFill>
                <a:schemeClr val="bg1"/>
              </a:solidFill>
            </a:endParaRPr>
          </a:p>
          <a:p>
            <a:pPr marL="457200" indent="-457200">
              <a:spcBef>
                <a:spcPts val="600"/>
              </a:spcBef>
              <a:buFont typeface="+mj-lt"/>
              <a:buAutoNum type="arabicPeriod"/>
            </a:pPr>
            <a:r>
              <a:rPr lang="fr-FR" sz="2400" dirty="0">
                <a:solidFill>
                  <a:srgbClr val="002060"/>
                </a:solidFill>
                <a:latin typeface="+mj-lt"/>
                <a:ea typeface="+mj-ea"/>
                <a:cs typeface="+mj-cs"/>
              </a:rPr>
              <a:t>House for Duty </a:t>
            </a:r>
            <a:r>
              <a:rPr lang="fr-FR" sz="2400" dirty="0">
                <a:solidFill>
                  <a:schemeClr val="bg1"/>
                </a:solidFill>
              </a:rPr>
              <a:t>: </a:t>
            </a:r>
            <a:r>
              <a:rPr lang="fr-FR" sz="2400" dirty="0" err="1">
                <a:solidFill>
                  <a:schemeClr val="bg1"/>
                </a:solidFill>
              </a:rPr>
              <a:t>we</a:t>
            </a:r>
            <a:r>
              <a:rPr lang="fr-FR" sz="2400" dirty="0">
                <a:solidFill>
                  <a:schemeClr val="bg1"/>
                </a:solidFill>
              </a:rPr>
              <a:t> </a:t>
            </a:r>
            <a:r>
              <a:rPr lang="fr-FR" sz="2400" dirty="0" err="1">
                <a:solidFill>
                  <a:schemeClr val="bg1"/>
                </a:solidFill>
              </a:rPr>
              <a:t>provide</a:t>
            </a:r>
            <a:r>
              <a:rPr lang="fr-FR" sz="2400" dirty="0">
                <a:solidFill>
                  <a:schemeClr val="bg1"/>
                </a:solidFill>
              </a:rPr>
              <a:t> accommodation but no </a:t>
            </a:r>
            <a:r>
              <a:rPr lang="fr-FR" sz="2400" dirty="0" err="1">
                <a:solidFill>
                  <a:schemeClr val="bg1"/>
                </a:solidFill>
              </a:rPr>
              <a:t>Stipend</a:t>
            </a:r>
            <a:r>
              <a:rPr lang="fr-FR" sz="2400" dirty="0">
                <a:solidFill>
                  <a:schemeClr val="bg1"/>
                </a:solidFill>
              </a:rPr>
              <a:t>. The </a:t>
            </a:r>
            <a:r>
              <a:rPr lang="fr-FR" sz="2400" dirty="0" err="1">
                <a:solidFill>
                  <a:schemeClr val="bg1"/>
                </a:solidFill>
              </a:rPr>
              <a:t>Chaplain</a:t>
            </a:r>
            <a:r>
              <a:rPr lang="fr-FR" sz="2400" dirty="0">
                <a:solidFill>
                  <a:schemeClr val="bg1"/>
                </a:solidFill>
              </a:rPr>
              <a:t> </a:t>
            </a:r>
            <a:r>
              <a:rPr lang="fr-FR" sz="2400" dirty="0" err="1">
                <a:solidFill>
                  <a:schemeClr val="bg1"/>
                </a:solidFill>
              </a:rPr>
              <a:t>works</a:t>
            </a:r>
            <a:r>
              <a:rPr lang="fr-FR" sz="2400" dirty="0">
                <a:solidFill>
                  <a:schemeClr val="bg1"/>
                </a:solidFill>
              </a:rPr>
              <a:t> 2 </a:t>
            </a:r>
            <a:r>
              <a:rPr lang="fr-FR" sz="2400" dirty="0" err="1">
                <a:solidFill>
                  <a:schemeClr val="bg1"/>
                </a:solidFill>
              </a:rPr>
              <a:t>days</a:t>
            </a:r>
            <a:r>
              <a:rPr lang="fr-FR" sz="2400" dirty="0">
                <a:solidFill>
                  <a:schemeClr val="bg1"/>
                </a:solidFill>
              </a:rPr>
              <a:t> a </a:t>
            </a:r>
            <a:r>
              <a:rPr lang="fr-FR" sz="2400" dirty="0" err="1">
                <a:solidFill>
                  <a:schemeClr val="bg1"/>
                </a:solidFill>
              </a:rPr>
              <a:t>week</a:t>
            </a:r>
            <a:endParaRPr lang="fr-FR" sz="2400" dirty="0">
              <a:solidFill>
                <a:schemeClr val="bg1"/>
              </a:solidFill>
            </a:endParaRPr>
          </a:p>
          <a:p>
            <a:pPr marL="457200" indent="-457200">
              <a:spcBef>
                <a:spcPts val="600"/>
              </a:spcBef>
              <a:buFont typeface="+mj-lt"/>
              <a:buAutoNum type="arabicPeriod"/>
            </a:pPr>
            <a:r>
              <a:rPr lang="fr-FR" sz="2400" dirty="0">
                <a:solidFill>
                  <a:srgbClr val="002060"/>
                </a:solidFill>
                <a:latin typeface="+mj-lt"/>
                <a:ea typeface="+mj-ea"/>
                <a:cs typeface="+mj-cs"/>
              </a:rPr>
              <a:t>Half-</a:t>
            </a:r>
            <a:r>
              <a:rPr lang="fr-FR" sz="2400" dirty="0" err="1">
                <a:solidFill>
                  <a:srgbClr val="002060"/>
                </a:solidFill>
                <a:latin typeface="+mj-lt"/>
                <a:ea typeface="+mj-ea"/>
                <a:cs typeface="+mj-cs"/>
              </a:rPr>
              <a:t>Stipend</a:t>
            </a:r>
            <a:r>
              <a:rPr lang="fr-FR" sz="2400" dirty="0">
                <a:solidFill>
                  <a:schemeClr val="bg1"/>
                </a:solidFill>
              </a:rPr>
              <a:t> : </a:t>
            </a:r>
            <a:r>
              <a:rPr lang="fr-FR" sz="2400" dirty="0" err="1">
                <a:solidFill>
                  <a:schemeClr val="bg1"/>
                </a:solidFill>
              </a:rPr>
              <a:t>we</a:t>
            </a:r>
            <a:r>
              <a:rPr lang="fr-FR" sz="2400" dirty="0">
                <a:solidFill>
                  <a:schemeClr val="bg1"/>
                </a:solidFill>
              </a:rPr>
              <a:t> </a:t>
            </a:r>
            <a:r>
              <a:rPr lang="fr-FR" sz="2400" dirty="0" err="1">
                <a:solidFill>
                  <a:schemeClr val="bg1"/>
                </a:solidFill>
              </a:rPr>
              <a:t>pay</a:t>
            </a:r>
            <a:r>
              <a:rPr lang="fr-FR" sz="2400" dirty="0">
                <a:solidFill>
                  <a:schemeClr val="bg1"/>
                </a:solidFill>
              </a:rPr>
              <a:t> 50% of the </a:t>
            </a:r>
            <a:r>
              <a:rPr lang="fr-FR" sz="2400" dirty="0" err="1">
                <a:solidFill>
                  <a:schemeClr val="bg1"/>
                </a:solidFill>
              </a:rPr>
              <a:t>usual</a:t>
            </a:r>
            <a:r>
              <a:rPr lang="fr-FR" sz="2400" dirty="0">
                <a:solidFill>
                  <a:schemeClr val="bg1"/>
                </a:solidFill>
              </a:rPr>
              <a:t> </a:t>
            </a:r>
            <a:r>
              <a:rPr lang="fr-FR" sz="2400" dirty="0" err="1">
                <a:solidFill>
                  <a:schemeClr val="bg1"/>
                </a:solidFill>
              </a:rPr>
              <a:t>Stipend</a:t>
            </a:r>
            <a:r>
              <a:rPr lang="fr-FR" sz="2400" dirty="0">
                <a:solidFill>
                  <a:schemeClr val="bg1"/>
                </a:solidFill>
              </a:rPr>
              <a:t> and the </a:t>
            </a:r>
            <a:r>
              <a:rPr lang="fr-FR" sz="2400" dirty="0" err="1">
                <a:solidFill>
                  <a:schemeClr val="bg1"/>
                </a:solidFill>
              </a:rPr>
              <a:t>Chaplain</a:t>
            </a:r>
            <a:r>
              <a:rPr lang="fr-FR" sz="2400" dirty="0">
                <a:solidFill>
                  <a:schemeClr val="bg1"/>
                </a:solidFill>
              </a:rPr>
              <a:t> </a:t>
            </a:r>
            <a:r>
              <a:rPr lang="fr-FR" sz="2400" dirty="0" err="1">
                <a:solidFill>
                  <a:schemeClr val="bg1"/>
                </a:solidFill>
              </a:rPr>
              <a:t>works</a:t>
            </a:r>
            <a:r>
              <a:rPr lang="fr-FR" sz="2400" dirty="0">
                <a:solidFill>
                  <a:schemeClr val="bg1"/>
                </a:solidFill>
              </a:rPr>
              <a:t> 4 </a:t>
            </a:r>
            <a:r>
              <a:rPr lang="fr-FR" sz="2400" dirty="0" err="1">
                <a:solidFill>
                  <a:schemeClr val="bg1"/>
                </a:solidFill>
              </a:rPr>
              <a:t>days</a:t>
            </a:r>
            <a:r>
              <a:rPr lang="fr-FR" sz="2400" dirty="0">
                <a:solidFill>
                  <a:schemeClr val="bg1"/>
                </a:solidFill>
              </a:rPr>
              <a:t> a </a:t>
            </a:r>
            <a:r>
              <a:rPr lang="fr-FR" sz="2400" dirty="0" err="1">
                <a:solidFill>
                  <a:schemeClr val="bg1"/>
                </a:solidFill>
              </a:rPr>
              <a:t>week</a:t>
            </a:r>
            <a:endParaRPr lang="fr-FR" sz="2400" dirty="0">
              <a:solidFill>
                <a:schemeClr val="bg1"/>
              </a:solidFill>
            </a:endParaRPr>
          </a:p>
          <a:p>
            <a:pPr marL="457200" indent="-457200">
              <a:spcBef>
                <a:spcPts val="600"/>
              </a:spcBef>
              <a:buFont typeface="+mj-lt"/>
              <a:buAutoNum type="arabicPeriod"/>
            </a:pPr>
            <a:r>
              <a:rPr lang="fr-FR" sz="2400" dirty="0">
                <a:solidFill>
                  <a:srgbClr val="002060"/>
                </a:solidFill>
                <a:latin typeface="+mj-lt"/>
                <a:ea typeface="+mj-ea"/>
                <a:cs typeface="+mj-cs"/>
              </a:rPr>
              <a:t>Full-</a:t>
            </a:r>
            <a:r>
              <a:rPr lang="fr-FR" sz="2400" dirty="0" err="1">
                <a:solidFill>
                  <a:srgbClr val="002060"/>
                </a:solidFill>
                <a:latin typeface="+mj-lt"/>
                <a:ea typeface="+mj-ea"/>
                <a:cs typeface="+mj-cs"/>
              </a:rPr>
              <a:t>Stipend</a:t>
            </a:r>
            <a:r>
              <a:rPr lang="fr-FR" sz="2400" dirty="0">
                <a:solidFill>
                  <a:schemeClr val="bg1"/>
                </a:solidFill>
              </a:rPr>
              <a:t> : </a:t>
            </a:r>
            <a:r>
              <a:rPr lang="fr-FR" sz="2400" dirty="0" err="1">
                <a:solidFill>
                  <a:schemeClr val="bg1"/>
                </a:solidFill>
              </a:rPr>
              <a:t>we</a:t>
            </a:r>
            <a:r>
              <a:rPr lang="fr-FR" sz="2400" dirty="0">
                <a:solidFill>
                  <a:schemeClr val="bg1"/>
                </a:solidFill>
              </a:rPr>
              <a:t> </a:t>
            </a:r>
            <a:r>
              <a:rPr lang="fr-FR" sz="2400" dirty="0" err="1">
                <a:solidFill>
                  <a:schemeClr val="bg1"/>
                </a:solidFill>
              </a:rPr>
              <a:t>pay</a:t>
            </a:r>
            <a:r>
              <a:rPr lang="fr-FR" sz="2400" dirty="0">
                <a:solidFill>
                  <a:schemeClr val="bg1"/>
                </a:solidFill>
              </a:rPr>
              <a:t> a full </a:t>
            </a:r>
            <a:r>
              <a:rPr lang="fr-FR" sz="2400" dirty="0" err="1">
                <a:solidFill>
                  <a:schemeClr val="bg1"/>
                </a:solidFill>
              </a:rPr>
              <a:t>Stipend</a:t>
            </a:r>
            <a:r>
              <a:rPr lang="fr-FR" sz="2400" dirty="0">
                <a:solidFill>
                  <a:schemeClr val="bg1"/>
                </a:solidFill>
              </a:rPr>
              <a:t> and the </a:t>
            </a:r>
            <a:r>
              <a:rPr lang="fr-FR" sz="2400" dirty="0" err="1">
                <a:solidFill>
                  <a:schemeClr val="bg1"/>
                </a:solidFill>
              </a:rPr>
              <a:t>Chaplain</a:t>
            </a:r>
            <a:r>
              <a:rPr lang="fr-FR" sz="2400" dirty="0">
                <a:solidFill>
                  <a:schemeClr val="bg1"/>
                </a:solidFill>
              </a:rPr>
              <a:t> </a:t>
            </a:r>
            <a:r>
              <a:rPr lang="fr-FR" sz="2400" dirty="0" err="1">
                <a:solidFill>
                  <a:schemeClr val="bg1"/>
                </a:solidFill>
              </a:rPr>
              <a:t>is</a:t>
            </a:r>
            <a:r>
              <a:rPr lang="fr-FR" sz="2400" dirty="0">
                <a:solidFill>
                  <a:schemeClr val="bg1"/>
                </a:solidFill>
              </a:rPr>
              <a:t> full time.</a:t>
            </a:r>
          </a:p>
          <a:p>
            <a:pPr marL="285750" indent="-285750">
              <a:spcBef>
                <a:spcPts val="600"/>
              </a:spcBef>
              <a:buFont typeface="Arial" panose="020B0604020202020204" pitchFamily="34" charset="0"/>
              <a:buChar char="•"/>
            </a:pPr>
            <a:endParaRPr lang="fr-FR" sz="2400" dirty="0">
              <a:solidFill>
                <a:schemeClr val="bg1"/>
              </a:solidFill>
            </a:endParaRPr>
          </a:p>
          <a:p>
            <a:pPr>
              <a:spcBef>
                <a:spcPts val="600"/>
              </a:spcBef>
            </a:pPr>
            <a:r>
              <a:rPr lang="fr-FR" sz="2000" i="1" dirty="0">
                <a:solidFill>
                  <a:schemeClr val="bg1"/>
                </a:solidFill>
              </a:rPr>
              <a:t>(1 </a:t>
            </a:r>
            <a:r>
              <a:rPr lang="fr-FR" sz="2000" i="1" dirty="0" err="1">
                <a:solidFill>
                  <a:schemeClr val="bg1"/>
                </a:solidFill>
              </a:rPr>
              <a:t>day</a:t>
            </a:r>
            <a:r>
              <a:rPr lang="fr-FR" sz="2000" i="1" dirty="0">
                <a:solidFill>
                  <a:schemeClr val="bg1"/>
                </a:solidFill>
              </a:rPr>
              <a:t> = 3 sessions, </a:t>
            </a:r>
            <a:r>
              <a:rPr lang="fr-FR" sz="2000" i="1" dirty="0" err="1">
                <a:solidFill>
                  <a:schemeClr val="bg1"/>
                </a:solidFill>
              </a:rPr>
              <a:t>morning</a:t>
            </a:r>
            <a:r>
              <a:rPr lang="fr-FR" sz="2000" i="1" dirty="0">
                <a:solidFill>
                  <a:schemeClr val="bg1"/>
                </a:solidFill>
              </a:rPr>
              <a:t>/</a:t>
            </a:r>
            <a:r>
              <a:rPr lang="fr-FR" sz="2000" i="1" dirty="0" err="1">
                <a:solidFill>
                  <a:schemeClr val="bg1"/>
                </a:solidFill>
              </a:rPr>
              <a:t>afternoon</a:t>
            </a:r>
            <a:r>
              <a:rPr lang="fr-FR" sz="2000" i="1" dirty="0">
                <a:solidFill>
                  <a:schemeClr val="bg1"/>
                </a:solidFill>
              </a:rPr>
              <a:t>/</a:t>
            </a:r>
            <a:r>
              <a:rPr lang="fr-FR" sz="2000" i="1" dirty="0" err="1">
                <a:solidFill>
                  <a:schemeClr val="bg1"/>
                </a:solidFill>
              </a:rPr>
              <a:t>evening</a:t>
            </a:r>
            <a:r>
              <a:rPr lang="fr-FR" sz="2400" i="1" dirty="0">
                <a:solidFill>
                  <a:schemeClr val="bg1"/>
                </a:solidFill>
              </a:rPr>
              <a:t>)</a:t>
            </a:r>
          </a:p>
        </p:txBody>
      </p:sp>
    </p:spTree>
    <p:extLst>
      <p:ext uri="{BB962C8B-B14F-4D97-AF65-F5344CB8AC3E}">
        <p14:creationId xmlns:p14="http://schemas.microsoft.com/office/powerpoint/2010/main" val="312356452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solidFill>
                  <a:srgbClr val="17375E"/>
                </a:solidFill>
              </a:rPr>
              <a:t>Reports</a:t>
            </a:r>
          </a:p>
        </p:txBody>
      </p:sp>
      <p:sp>
        <p:nvSpPr>
          <p:cNvPr id="4" name="Rectangle 3"/>
          <p:cNvSpPr/>
          <p:nvPr/>
        </p:nvSpPr>
        <p:spPr>
          <a:xfrm>
            <a:off x="1496415" y="4212633"/>
            <a:ext cx="3075585" cy="686165"/>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3" name="Content Placeholder 2"/>
          <p:cNvSpPr>
            <a:spLocks noGrp="1"/>
          </p:cNvSpPr>
          <p:nvPr>
            <p:ph idx="1"/>
          </p:nvPr>
        </p:nvSpPr>
        <p:spPr>
          <a:xfrm>
            <a:off x="1304678" y="1615190"/>
            <a:ext cx="7217229" cy="4525963"/>
          </a:xfrm>
        </p:spPr>
        <p:txBody>
          <a:bodyPr>
            <a:normAutofit/>
          </a:bodyPr>
          <a:lstStyle/>
          <a:p>
            <a:r>
              <a:rPr lang="en-GB" sz="3600" dirty="0">
                <a:solidFill>
                  <a:srgbClr val="17375E"/>
                </a:solidFill>
              </a:rPr>
              <a:t>Chaplain’s report</a:t>
            </a:r>
          </a:p>
          <a:p>
            <a:endParaRPr lang="en-GB" sz="3600" dirty="0">
              <a:solidFill>
                <a:srgbClr val="17375E"/>
              </a:solidFill>
            </a:endParaRPr>
          </a:p>
          <a:p>
            <a:r>
              <a:rPr lang="en-GB" sz="3600" dirty="0">
                <a:solidFill>
                  <a:srgbClr val="17375E"/>
                </a:solidFill>
              </a:rPr>
              <a:t>Finance report </a:t>
            </a:r>
          </a:p>
          <a:p>
            <a:endParaRPr lang="en-GB" sz="3600" dirty="0">
              <a:solidFill>
                <a:srgbClr val="17375E"/>
              </a:solidFill>
            </a:endParaRPr>
          </a:p>
          <a:p>
            <a:r>
              <a:rPr lang="en-GB" sz="3600" dirty="0">
                <a:solidFill>
                  <a:srgbClr val="17375E"/>
                </a:solidFill>
              </a:rPr>
              <a:t>Fabric report</a:t>
            </a:r>
          </a:p>
        </p:txBody>
      </p:sp>
    </p:spTree>
    <p:extLst>
      <p:ext uri="{BB962C8B-B14F-4D97-AF65-F5344CB8AC3E}">
        <p14:creationId xmlns:p14="http://schemas.microsoft.com/office/powerpoint/2010/main" val="319988750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44FC6E-5434-6042-B662-DA683AFE045E}"/>
              </a:ext>
            </a:extLst>
          </p:cNvPr>
          <p:cNvSpPr>
            <a:spLocks noGrp="1"/>
          </p:cNvSpPr>
          <p:nvPr>
            <p:ph type="title"/>
          </p:nvPr>
        </p:nvSpPr>
        <p:spPr>
          <a:xfrm>
            <a:off x="457200" y="274638"/>
            <a:ext cx="8229600" cy="817892"/>
          </a:xfrm>
        </p:spPr>
        <p:txBody>
          <a:bodyPr/>
          <a:lstStyle/>
          <a:p>
            <a:r>
              <a:rPr lang="en-GB" dirty="0">
                <a:solidFill>
                  <a:schemeClr val="bg1"/>
                </a:solidFill>
              </a:rPr>
              <a:t>Fabric</a:t>
            </a:r>
            <a:r>
              <a:rPr lang="fr-FR" dirty="0">
                <a:solidFill>
                  <a:schemeClr val="bg1"/>
                </a:solidFill>
              </a:rPr>
              <a:t> Report</a:t>
            </a:r>
          </a:p>
        </p:txBody>
      </p:sp>
      <p:sp>
        <p:nvSpPr>
          <p:cNvPr id="5" name="Content Placeholder 4">
            <a:extLst>
              <a:ext uri="{FF2B5EF4-FFF2-40B4-BE49-F238E27FC236}">
                <a16:creationId xmlns:a16="http://schemas.microsoft.com/office/drawing/2014/main" id="{01A52E65-E1C4-B8C8-39E1-575DEBA8BF0E}"/>
              </a:ext>
            </a:extLst>
          </p:cNvPr>
          <p:cNvSpPr>
            <a:spLocks noGrp="1"/>
          </p:cNvSpPr>
          <p:nvPr>
            <p:ph idx="1"/>
          </p:nvPr>
        </p:nvSpPr>
        <p:spPr/>
        <p:txBody>
          <a:bodyPr>
            <a:normAutofit fontScale="92500"/>
          </a:bodyPr>
          <a:lstStyle/>
          <a:p>
            <a:r>
              <a:rPr lang="en-FR" dirty="0">
                <a:solidFill>
                  <a:schemeClr val="bg1"/>
                </a:solidFill>
              </a:rPr>
              <a:t>The church building belongs to the town hall, whose staff have been very cooperative. </a:t>
            </a:r>
          </a:p>
          <a:p>
            <a:r>
              <a:rPr lang="en-FR" dirty="0">
                <a:solidFill>
                  <a:schemeClr val="bg1"/>
                </a:solidFill>
              </a:rPr>
              <a:t>Awaiting timelines for roof, lighting, toilets and disabled access works. </a:t>
            </a:r>
          </a:p>
          <a:p>
            <a:r>
              <a:rPr lang="en-FR" dirty="0">
                <a:solidFill>
                  <a:schemeClr val="bg1"/>
                </a:solidFill>
              </a:rPr>
              <a:t>Heating management remains a challenge, depending on volunteers to manually switch the system on and off. </a:t>
            </a:r>
          </a:p>
          <a:p>
            <a:r>
              <a:rPr lang="en-FR" dirty="0">
                <a:solidFill>
                  <a:schemeClr val="bg1"/>
                </a:solidFill>
              </a:rPr>
              <a:t>Chaplaincy house received new doors/windows, a burglar alarm, and minor refurbishments</a:t>
            </a:r>
            <a:r>
              <a:rPr lang="en-FR" dirty="0"/>
              <a:t>.</a:t>
            </a:r>
          </a:p>
          <a:p>
            <a:endParaRPr lang="en-FR" dirty="0"/>
          </a:p>
        </p:txBody>
      </p:sp>
    </p:spTree>
    <p:extLst>
      <p:ext uri="{BB962C8B-B14F-4D97-AF65-F5344CB8AC3E}">
        <p14:creationId xmlns:p14="http://schemas.microsoft.com/office/powerpoint/2010/main" val="74258441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A175DD-8501-8D4A-ADB6-8EBCF166873D}"/>
              </a:ext>
            </a:extLst>
          </p:cNvPr>
          <p:cNvSpPr>
            <a:spLocks noGrp="1"/>
          </p:cNvSpPr>
          <p:nvPr>
            <p:ph type="title"/>
          </p:nvPr>
        </p:nvSpPr>
        <p:spPr>
          <a:xfrm>
            <a:off x="457200" y="274638"/>
            <a:ext cx="8229600" cy="625686"/>
          </a:xfrm>
        </p:spPr>
        <p:txBody>
          <a:bodyPr>
            <a:normAutofit fontScale="90000"/>
          </a:bodyPr>
          <a:lstStyle/>
          <a:p>
            <a:r>
              <a:rPr lang="en-FR" b="1" dirty="0">
                <a:solidFill>
                  <a:schemeClr val="bg1"/>
                </a:solidFill>
              </a:rPr>
              <a:t>Outreach</a:t>
            </a:r>
          </a:p>
        </p:txBody>
      </p:sp>
      <p:sp>
        <p:nvSpPr>
          <p:cNvPr id="3" name="TextBox 2">
            <a:extLst>
              <a:ext uri="{FF2B5EF4-FFF2-40B4-BE49-F238E27FC236}">
                <a16:creationId xmlns:a16="http://schemas.microsoft.com/office/drawing/2014/main" id="{40CAB49F-0790-284B-AA17-0518FA5E86C1}"/>
              </a:ext>
            </a:extLst>
          </p:cNvPr>
          <p:cNvSpPr txBox="1"/>
          <p:nvPr/>
        </p:nvSpPr>
        <p:spPr>
          <a:xfrm>
            <a:off x="549442" y="1459549"/>
            <a:ext cx="8045116" cy="3108543"/>
          </a:xfrm>
          <a:prstGeom prst="rect">
            <a:avLst/>
          </a:prstGeom>
          <a:noFill/>
        </p:spPr>
        <p:txBody>
          <a:bodyPr wrap="square" rtlCol="0">
            <a:spAutoFit/>
          </a:bodyPr>
          <a:lstStyle/>
          <a:p>
            <a:r>
              <a:rPr lang="en-FR" sz="2800" dirty="0">
                <a:solidFill>
                  <a:schemeClr val="bg1"/>
                </a:solidFill>
              </a:rPr>
              <a:t>In spite of difficulties, we managed to support various organisations during 2025, including the Beth Abi orphanage in India.</a:t>
            </a:r>
          </a:p>
          <a:p>
            <a:endParaRPr lang="en-FR" sz="2800" dirty="0">
              <a:solidFill>
                <a:schemeClr val="bg1"/>
              </a:solidFill>
            </a:endParaRPr>
          </a:p>
          <a:p>
            <a:r>
              <a:rPr lang="en-FR" sz="2800" dirty="0">
                <a:solidFill>
                  <a:schemeClr val="bg1"/>
                </a:solidFill>
              </a:rPr>
              <a:t>A full report on the grants we made and the organisations we support can be found on our website.</a:t>
            </a:r>
          </a:p>
        </p:txBody>
      </p:sp>
      <p:pic>
        <p:nvPicPr>
          <p:cNvPr id="17" name="Picture 16" descr="A group of people posing for a photo&#10;&#10;Description automatically generated">
            <a:extLst>
              <a:ext uri="{FF2B5EF4-FFF2-40B4-BE49-F238E27FC236}">
                <a16:creationId xmlns:a16="http://schemas.microsoft.com/office/drawing/2014/main" id="{03F018F1-B833-5DBC-A4A0-95A6660192F6}"/>
              </a:ext>
            </a:extLst>
          </p:cNvPr>
          <p:cNvPicPr>
            <a:picLocks noChangeAspect="1"/>
          </p:cNvPicPr>
          <p:nvPr/>
        </p:nvPicPr>
        <p:blipFill>
          <a:blip r:embed="rId3"/>
          <a:stretch>
            <a:fillRect/>
          </a:stretch>
        </p:blipFill>
        <p:spPr>
          <a:xfrm>
            <a:off x="4572000" y="4435235"/>
            <a:ext cx="3822137" cy="2070903"/>
          </a:xfrm>
          <a:prstGeom prst="rect">
            <a:avLst/>
          </a:prstGeom>
        </p:spPr>
      </p:pic>
    </p:spTree>
    <p:extLst>
      <p:ext uri="{BB962C8B-B14F-4D97-AF65-F5344CB8AC3E}">
        <p14:creationId xmlns:p14="http://schemas.microsoft.com/office/powerpoint/2010/main" val="345335947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A8375A-6EAD-1249-8E0E-E21884C7B3BE}"/>
              </a:ext>
            </a:extLst>
          </p:cNvPr>
          <p:cNvSpPr>
            <a:spLocks noGrp="1"/>
          </p:cNvSpPr>
          <p:nvPr>
            <p:ph type="title"/>
          </p:nvPr>
        </p:nvSpPr>
        <p:spPr/>
        <p:txBody>
          <a:bodyPr/>
          <a:lstStyle/>
          <a:p>
            <a:r>
              <a:rPr lang="en-FR" b="1" dirty="0">
                <a:solidFill>
                  <a:schemeClr val="bg1"/>
                </a:solidFill>
              </a:rPr>
              <a:t>Ladies’ Bible Study</a:t>
            </a:r>
          </a:p>
        </p:txBody>
      </p:sp>
      <p:pic>
        <p:nvPicPr>
          <p:cNvPr id="5" name="Picture 4" descr="A black and white image of a book&#10;&#10;Description automatically generated">
            <a:extLst>
              <a:ext uri="{FF2B5EF4-FFF2-40B4-BE49-F238E27FC236}">
                <a16:creationId xmlns:a16="http://schemas.microsoft.com/office/drawing/2014/main" id="{E948F1B0-6987-96A3-7DA3-172A3730C0F9}"/>
              </a:ext>
            </a:extLst>
          </p:cNvPr>
          <p:cNvPicPr>
            <a:picLocks noChangeAspect="1"/>
          </p:cNvPicPr>
          <p:nvPr/>
        </p:nvPicPr>
        <p:blipFill rotWithShape="1">
          <a:blip r:embed="rId2">
            <a:alphaModFix amt="20000"/>
          </a:blip>
          <a:srcRect l="4995" t="29951" r="3184" b="32225"/>
          <a:stretch/>
        </p:blipFill>
        <p:spPr>
          <a:xfrm>
            <a:off x="802888" y="4365399"/>
            <a:ext cx="7136780" cy="2464421"/>
          </a:xfrm>
          <a:prstGeom prst="rect">
            <a:avLst/>
          </a:prstGeom>
        </p:spPr>
      </p:pic>
      <p:sp>
        <p:nvSpPr>
          <p:cNvPr id="6" name="Content Placeholder 5">
            <a:extLst>
              <a:ext uri="{FF2B5EF4-FFF2-40B4-BE49-F238E27FC236}">
                <a16:creationId xmlns:a16="http://schemas.microsoft.com/office/drawing/2014/main" id="{68474BE5-516A-38B5-F0E9-548F7ECDD772}"/>
              </a:ext>
            </a:extLst>
          </p:cNvPr>
          <p:cNvSpPr>
            <a:spLocks noGrp="1"/>
          </p:cNvSpPr>
          <p:nvPr>
            <p:ph idx="1"/>
          </p:nvPr>
        </p:nvSpPr>
        <p:spPr/>
        <p:txBody>
          <a:bodyPr/>
          <a:lstStyle/>
          <a:p>
            <a:pPr marL="0" indent="0">
              <a:buNone/>
            </a:pPr>
            <a:r>
              <a:rPr lang="en-GB" dirty="0">
                <a:solidFill>
                  <a:schemeClr val="bg1"/>
                </a:solidFill>
              </a:rPr>
              <a:t>A special place for connection, encouragement, and spiritual growth. Gathering weekly during term time, a friendly group of six to eight women meets in the church hall to explore God’s Word together. </a:t>
            </a:r>
            <a:endParaRPr lang="en-FR" dirty="0">
              <a:solidFill>
                <a:schemeClr val="bg1"/>
              </a:solidFill>
            </a:endParaRPr>
          </a:p>
        </p:txBody>
      </p:sp>
    </p:spTree>
    <p:extLst>
      <p:ext uri="{BB962C8B-B14F-4D97-AF65-F5344CB8AC3E}">
        <p14:creationId xmlns:p14="http://schemas.microsoft.com/office/powerpoint/2010/main" val="384652189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84048B-1C0A-040B-BAD3-3B3CBDF66327}"/>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54DD1FFA-1B37-0B79-B469-3BD45A8C92E7}"/>
              </a:ext>
            </a:extLst>
          </p:cNvPr>
          <p:cNvPicPr>
            <a:picLocks noChangeAspect="1"/>
          </p:cNvPicPr>
          <p:nvPr/>
        </p:nvPicPr>
        <p:blipFill>
          <a:blip r:embed="rId2"/>
          <a:stretch/>
        </p:blipFill>
        <p:spPr>
          <a:xfrm>
            <a:off x="-1101777" y="339022"/>
            <a:ext cx="11771342" cy="6179955"/>
          </a:xfrm>
          <a:prstGeom prst="rect">
            <a:avLst/>
          </a:prstGeom>
        </p:spPr>
      </p:pic>
      <p:sp>
        <p:nvSpPr>
          <p:cNvPr id="2" name="Title 1">
            <a:extLst>
              <a:ext uri="{FF2B5EF4-FFF2-40B4-BE49-F238E27FC236}">
                <a16:creationId xmlns:a16="http://schemas.microsoft.com/office/drawing/2014/main" id="{F293CB86-4A23-5E7C-E9CE-CF9B4AE63E43}"/>
              </a:ext>
            </a:extLst>
          </p:cNvPr>
          <p:cNvSpPr>
            <a:spLocks noGrp="1"/>
          </p:cNvSpPr>
          <p:nvPr>
            <p:ph type="title"/>
          </p:nvPr>
        </p:nvSpPr>
        <p:spPr/>
        <p:txBody>
          <a:bodyPr/>
          <a:lstStyle/>
          <a:p>
            <a:r>
              <a:rPr lang="en-FR" b="1" dirty="0">
                <a:solidFill>
                  <a:schemeClr val="bg1"/>
                </a:solidFill>
              </a:rPr>
              <a:t>Morning Music</a:t>
            </a:r>
          </a:p>
        </p:txBody>
      </p:sp>
      <p:sp>
        <p:nvSpPr>
          <p:cNvPr id="6" name="Content Placeholder 5">
            <a:extLst>
              <a:ext uri="{FF2B5EF4-FFF2-40B4-BE49-F238E27FC236}">
                <a16:creationId xmlns:a16="http://schemas.microsoft.com/office/drawing/2014/main" id="{38D2F19A-C867-E37B-C5BD-B6ADAE8B9EB3}"/>
              </a:ext>
            </a:extLst>
          </p:cNvPr>
          <p:cNvSpPr>
            <a:spLocks noGrp="1"/>
          </p:cNvSpPr>
          <p:nvPr>
            <p:ph idx="1"/>
          </p:nvPr>
        </p:nvSpPr>
        <p:spPr>
          <a:xfrm>
            <a:off x="457200" y="1417638"/>
            <a:ext cx="8229600" cy="4732337"/>
          </a:xfrm>
        </p:spPr>
        <p:txBody>
          <a:bodyPr>
            <a:normAutofit fontScale="92500" lnSpcReduction="10000"/>
          </a:bodyPr>
          <a:lstStyle/>
          <a:p>
            <a:pPr marL="0" indent="0">
              <a:buNone/>
            </a:pPr>
            <a:r>
              <a:rPr lang="en-GB" dirty="0">
                <a:solidFill>
                  <a:schemeClr val="bg1"/>
                </a:solidFill>
              </a:rPr>
              <a:t>Members rehearse on Friday evenings and play for most Sunday morning services.</a:t>
            </a:r>
          </a:p>
          <a:p>
            <a:pPr marL="0" indent="0">
              <a:buNone/>
            </a:pPr>
            <a:r>
              <a:rPr lang="en-GB" dirty="0">
                <a:solidFill>
                  <a:schemeClr val="bg1"/>
                </a:solidFill>
              </a:rPr>
              <a:t>In 2025, extra rehearsals meant we were able to provide the music for Nine Lessons and Carols, as well as for Holy Week services.</a:t>
            </a:r>
          </a:p>
          <a:p>
            <a:pPr marL="0" indent="0">
              <a:buNone/>
            </a:pPr>
            <a:r>
              <a:rPr lang="en-GB" dirty="0">
                <a:solidFill>
                  <a:schemeClr val="bg1"/>
                </a:solidFill>
              </a:rPr>
              <a:t>However, </a:t>
            </a:r>
            <a:r>
              <a:rPr lang="en-US" dirty="0">
                <a:solidFill>
                  <a:schemeClr val="bg1"/>
                </a:solidFill>
              </a:rPr>
              <a:t>most of the microphones, cables, and music/microphone stands are very worn and in danger of needing replacing. </a:t>
            </a:r>
          </a:p>
          <a:p>
            <a:pPr marL="0" indent="0">
              <a:buNone/>
            </a:pPr>
            <a:r>
              <a:rPr lang="en-US" dirty="0">
                <a:solidFill>
                  <a:schemeClr val="bg1"/>
                </a:solidFill>
              </a:rPr>
              <a:t>Electric piano, guitar, singers … the organ remains key to successful special services.</a:t>
            </a:r>
            <a:endParaRPr lang="en-FR" dirty="0">
              <a:solidFill>
                <a:schemeClr val="bg1"/>
              </a:solidFill>
            </a:endParaRPr>
          </a:p>
          <a:p>
            <a:pPr marL="0" indent="0">
              <a:buNone/>
            </a:pPr>
            <a:endParaRPr lang="en-FR" dirty="0">
              <a:solidFill>
                <a:schemeClr val="bg1"/>
              </a:solidFill>
            </a:endParaRPr>
          </a:p>
        </p:txBody>
      </p:sp>
    </p:spTree>
    <p:extLst>
      <p:ext uri="{BB962C8B-B14F-4D97-AF65-F5344CB8AC3E}">
        <p14:creationId xmlns:p14="http://schemas.microsoft.com/office/powerpoint/2010/main" val="223991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b="1" dirty="0">
                <a:solidFill>
                  <a:schemeClr val="bg2">
                    <a:lumMod val="75000"/>
                  </a:schemeClr>
                </a:solidFill>
              </a:rPr>
              <a:t>The Electoral Roll</a:t>
            </a:r>
          </a:p>
        </p:txBody>
      </p:sp>
      <p:sp>
        <p:nvSpPr>
          <p:cNvPr id="6" name="Content Placeholder 5"/>
          <p:cNvSpPr>
            <a:spLocks noGrp="1"/>
          </p:cNvSpPr>
          <p:nvPr>
            <p:ph idx="1"/>
          </p:nvPr>
        </p:nvSpPr>
        <p:spPr>
          <a:xfrm>
            <a:off x="457200" y="1763486"/>
            <a:ext cx="8229600" cy="4362677"/>
          </a:xfrm>
        </p:spPr>
        <p:txBody>
          <a:bodyPr>
            <a:normAutofit/>
          </a:bodyPr>
          <a:lstStyle/>
          <a:p>
            <a:r>
              <a:rPr lang="en-GB" sz="3600" dirty="0">
                <a:solidFill>
                  <a:srgbClr val="17375E"/>
                </a:solidFill>
              </a:rPr>
              <a:t>There are 32 people currently on the electoral roll (as at 30 March 2026)</a:t>
            </a:r>
          </a:p>
          <a:p>
            <a:r>
              <a:rPr lang="en-GB" sz="3600" dirty="0">
                <a:solidFill>
                  <a:srgbClr val="17375E"/>
                </a:solidFill>
              </a:rPr>
              <a:t>Only those on the roll may vote at this meeting</a:t>
            </a:r>
          </a:p>
          <a:p>
            <a:r>
              <a:rPr lang="en-GB" sz="3600" dirty="0">
                <a:solidFill>
                  <a:srgbClr val="17375E"/>
                </a:solidFill>
              </a:rPr>
              <a:t>Only those on the electoral roll are eligible for election</a:t>
            </a:r>
          </a:p>
        </p:txBody>
      </p:sp>
    </p:spTree>
    <p:extLst>
      <p:ext uri="{BB962C8B-B14F-4D97-AF65-F5344CB8AC3E}">
        <p14:creationId xmlns:p14="http://schemas.microsoft.com/office/powerpoint/2010/main" val="428153112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F42432-7E44-2817-F5CF-9C8C7737C75F}"/>
              </a:ext>
            </a:extLst>
          </p:cNvPr>
          <p:cNvSpPr>
            <a:spLocks noGrp="1"/>
          </p:cNvSpPr>
          <p:nvPr>
            <p:ph type="title"/>
          </p:nvPr>
        </p:nvSpPr>
        <p:spPr/>
        <p:txBody>
          <a:bodyPr/>
          <a:lstStyle/>
          <a:p>
            <a:r>
              <a:rPr lang="en-FR" b="1" dirty="0">
                <a:solidFill>
                  <a:schemeClr val="bg1"/>
                </a:solidFill>
              </a:rPr>
              <a:t>Working with Christ</a:t>
            </a:r>
          </a:p>
        </p:txBody>
      </p:sp>
      <p:sp>
        <p:nvSpPr>
          <p:cNvPr id="3" name="Content Placeholder 2">
            <a:extLst>
              <a:ext uri="{FF2B5EF4-FFF2-40B4-BE49-F238E27FC236}">
                <a16:creationId xmlns:a16="http://schemas.microsoft.com/office/drawing/2014/main" id="{27D203D1-6CC7-7908-3EF9-C40D89ABE591}"/>
              </a:ext>
            </a:extLst>
          </p:cNvPr>
          <p:cNvSpPr>
            <a:spLocks noGrp="1"/>
          </p:cNvSpPr>
          <p:nvPr>
            <p:ph idx="1"/>
          </p:nvPr>
        </p:nvSpPr>
        <p:spPr>
          <a:xfrm>
            <a:off x="457200" y="1166018"/>
            <a:ext cx="8229600" cy="4525963"/>
          </a:xfrm>
        </p:spPr>
        <p:txBody>
          <a:bodyPr>
            <a:normAutofit lnSpcReduction="10000"/>
          </a:bodyPr>
          <a:lstStyle/>
          <a:p>
            <a:pPr marL="0" indent="0">
              <a:buNone/>
            </a:pPr>
            <a:r>
              <a:rPr lang="en-GB" b="1" dirty="0">
                <a:solidFill>
                  <a:schemeClr val="bg1"/>
                </a:solidFill>
              </a:rPr>
              <a:t>Saturday morning prayer group for professional people.</a:t>
            </a:r>
          </a:p>
          <a:p>
            <a:pPr marL="0" indent="0">
              <a:buNone/>
            </a:pPr>
            <a:endParaRPr lang="en-GB" b="1" dirty="0">
              <a:solidFill>
                <a:schemeClr val="bg1"/>
              </a:solidFill>
            </a:endParaRPr>
          </a:p>
          <a:p>
            <a:pPr marL="0" indent="0">
              <a:buNone/>
            </a:pPr>
            <a:r>
              <a:rPr lang="en-GB" b="0" i="1" u="none" strike="noStrike" dirty="0">
                <a:solidFill>
                  <a:srgbClr val="555555"/>
                </a:solidFill>
                <a:effectLst/>
                <a:latin typeface="Lato" panose="020F0502020204030203" pitchFamily="34" charset="0"/>
              </a:rPr>
              <a:t>Working with Christ is an opportunity for professionals and students to meet, discuss issues linked to work or studies, including in very practical terms, and bring them before God in prayer. </a:t>
            </a:r>
            <a:r>
              <a:rPr lang="en-GB" b="1" dirty="0">
                <a:solidFill>
                  <a:schemeClr val="bg1"/>
                </a:solidFill>
              </a:rPr>
              <a:t> </a:t>
            </a:r>
            <a:endParaRPr lang="en-FR" dirty="0">
              <a:solidFill>
                <a:schemeClr val="bg1"/>
              </a:solidFill>
            </a:endParaRPr>
          </a:p>
          <a:p>
            <a:pPr marL="0" indent="0">
              <a:buNone/>
            </a:pPr>
            <a:r>
              <a:rPr lang="en-GB" dirty="0"/>
              <a:t> </a:t>
            </a:r>
            <a:endParaRPr lang="en-FR" dirty="0"/>
          </a:p>
          <a:p>
            <a:endParaRPr lang="en-FR" dirty="0"/>
          </a:p>
        </p:txBody>
      </p:sp>
      <p:pic>
        <p:nvPicPr>
          <p:cNvPr id="5" name="Picture 4" descr="A black background with a black square&#10;&#10;Description automatically generated with medium confidence">
            <a:extLst>
              <a:ext uri="{FF2B5EF4-FFF2-40B4-BE49-F238E27FC236}">
                <a16:creationId xmlns:a16="http://schemas.microsoft.com/office/drawing/2014/main" id="{105B5AC0-1C11-C901-39CF-0BFBDE0B2056}"/>
              </a:ext>
            </a:extLst>
          </p:cNvPr>
          <p:cNvPicPr>
            <a:picLocks noChangeAspect="1"/>
          </p:cNvPicPr>
          <p:nvPr/>
        </p:nvPicPr>
        <p:blipFill rotWithShape="1">
          <a:blip r:embed="rId2">
            <a:alphaModFix amt="35000"/>
          </a:blip>
          <a:srcRect l="9074" t="15219" r="8321"/>
          <a:stretch/>
        </p:blipFill>
        <p:spPr>
          <a:xfrm>
            <a:off x="3367668" y="3769113"/>
            <a:ext cx="5887844" cy="5065758"/>
          </a:xfrm>
          <a:prstGeom prst="rect">
            <a:avLst/>
          </a:prstGeom>
        </p:spPr>
      </p:pic>
    </p:spTree>
    <p:extLst>
      <p:ext uri="{BB962C8B-B14F-4D97-AF65-F5344CB8AC3E}">
        <p14:creationId xmlns:p14="http://schemas.microsoft.com/office/powerpoint/2010/main" val="323598725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A8375A-6EAD-1249-8E0E-E21884C7B3BE}"/>
              </a:ext>
            </a:extLst>
          </p:cNvPr>
          <p:cNvSpPr>
            <a:spLocks noGrp="1"/>
          </p:cNvSpPr>
          <p:nvPr>
            <p:ph type="title"/>
          </p:nvPr>
        </p:nvSpPr>
        <p:spPr/>
        <p:txBody>
          <a:bodyPr/>
          <a:lstStyle/>
          <a:p>
            <a:r>
              <a:rPr lang="en-FR" b="1" dirty="0">
                <a:solidFill>
                  <a:schemeClr val="bg1"/>
                </a:solidFill>
              </a:rPr>
              <a:t>Sunday Club</a:t>
            </a:r>
          </a:p>
        </p:txBody>
      </p:sp>
      <p:pic>
        <p:nvPicPr>
          <p:cNvPr id="4" name="Picture 3" descr="A picture containing text, indoor&#10;&#10;Description automatically generated">
            <a:extLst>
              <a:ext uri="{FF2B5EF4-FFF2-40B4-BE49-F238E27FC236}">
                <a16:creationId xmlns:a16="http://schemas.microsoft.com/office/drawing/2014/main" id="{7757893F-71AB-E746-828E-C9EB6ACD5542}"/>
              </a:ext>
            </a:extLst>
          </p:cNvPr>
          <p:cNvPicPr>
            <a:picLocks noChangeAspect="1"/>
          </p:cNvPicPr>
          <p:nvPr/>
        </p:nvPicPr>
        <p:blipFill>
          <a:blip r:embed="rId2">
            <a:alphaModFix amt="50000"/>
          </a:blip>
          <a:stretch>
            <a:fillRect/>
          </a:stretch>
        </p:blipFill>
        <p:spPr>
          <a:xfrm>
            <a:off x="0" y="220029"/>
            <a:ext cx="9144000" cy="1834239"/>
          </a:xfrm>
          <a:prstGeom prst="rect">
            <a:avLst/>
          </a:prstGeom>
        </p:spPr>
      </p:pic>
      <p:sp>
        <p:nvSpPr>
          <p:cNvPr id="5" name="TextBox 4">
            <a:extLst>
              <a:ext uri="{FF2B5EF4-FFF2-40B4-BE49-F238E27FC236}">
                <a16:creationId xmlns:a16="http://schemas.microsoft.com/office/drawing/2014/main" id="{F2C207AF-DDC6-BA96-D7D7-8BF8D78FBDBA}"/>
              </a:ext>
            </a:extLst>
          </p:cNvPr>
          <p:cNvSpPr txBox="1"/>
          <p:nvPr/>
        </p:nvSpPr>
        <p:spPr>
          <a:xfrm>
            <a:off x="457200" y="2757745"/>
            <a:ext cx="7592095" cy="3046988"/>
          </a:xfrm>
          <a:prstGeom prst="rect">
            <a:avLst/>
          </a:prstGeom>
          <a:noFill/>
        </p:spPr>
        <p:txBody>
          <a:bodyPr wrap="square">
            <a:spAutoFit/>
          </a:bodyPr>
          <a:lstStyle/>
          <a:p>
            <a:r>
              <a:rPr lang="en-US" sz="2400" dirty="0">
                <a:solidFill>
                  <a:schemeClr val="bg1"/>
                </a:solidFill>
                <a:effectLst/>
                <a:ea typeface="MS Mincho" panose="02020609040205080304" pitchFamily="49" charset="-128"/>
                <a:cs typeface="Times New Roman" panose="02020603050405020304" pitchFamily="18" charset="0"/>
              </a:rPr>
              <a:t>Sunday Club cannot operate on a regular basis until the required safeguarding clearances are in place. Our current focus is therefore on ensuring that at least two people obtain the necessary clearances and complete the required Basic and Foundational safeguarding training. </a:t>
            </a:r>
          </a:p>
          <a:p>
            <a:r>
              <a:rPr lang="en-US" sz="2400" dirty="0">
                <a:solidFill>
                  <a:schemeClr val="bg1"/>
                </a:solidFill>
                <a:effectLst/>
                <a:ea typeface="MS Mincho" panose="02020609040205080304" pitchFamily="49" charset="-128"/>
                <a:cs typeface="Times New Roman" panose="02020603050405020304" pitchFamily="18" charset="0"/>
              </a:rPr>
              <a:t>Once this is done, we look forward to re-establishing Sunday Club as a regular and valued part of our Sunday morning worship.</a:t>
            </a:r>
            <a:r>
              <a:rPr lang="en-FR" sz="2400" dirty="0">
                <a:solidFill>
                  <a:schemeClr val="bg1"/>
                </a:solidFill>
                <a:effectLst/>
              </a:rPr>
              <a:t> </a:t>
            </a:r>
            <a:endParaRPr lang="en-FR" sz="2400" dirty="0">
              <a:solidFill>
                <a:schemeClr val="bg1"/>
              </a:solidFill>
            </a:endParaRPr>
          </a:p>
        </p:txBody>
      </p:sp>
    </p:spTree>
    <p:extLst>
      <p:ext uri="{BB962C8B-B14F-4D97-AF65-F5344CB8AC3E}">
        <p14:creationId xmlns:p14="http://schemas.microsoft.com/office/powerpoint/2010/main" val="176508199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hand holding a globe&#10;&#10;Description automatically generated with medium confidence">
            <a:extLst>
              <a:ext uri="{FF2B5EF4-FFF2-40B4-BE49-F238E27FC236}">
                <a16:creationId xmlns:a16="http://schemas.microsoft.com/office/drawing/2014/main" id="{71F69A0A-F7F3-3E7D-FF4C-CAC46C54B39C}"/>
              </a:ext>
            </a:extLst>
          </p:cNvPr>
          <p:cNvPicPr>
            <a:picLocks noChangeAspect="1"/>
          </p:cNvPicPr>
          <p:nvPr/>
        </p:nvPicPr>
        <p:blipFill>
          <a:blip r:embed="rId3">
            <a:alphaModFix amt="20000"/>
          </a:blip>
          <a:stretch>
            <a:fillRect/>
          </a:stretch>
        </p:blipFill>
        <p:spPr>
          <a:xfrm>
            <a:off x="-1748921" y="0"/>
            <a:ext cx="11901607" cy="6694654"/>
          </a:xfrm>
          <a:prstGeom prst="rect">
            <a:avLst/>
          </a:prstGeom>
        </p:spPr>
      </p:pic>
      <p:sp>
        <p:nvSpPr>
          <p:cNvPr id="2" name="Title 1">
            <a:extLst>
              <a:ext uri="{FF2B5EF4-FFF2-40B4-BE49-F238E27FC236}">
                <a16:creationId xmlns:a16="http://schemas.microsoft.com/office/drawing/2014/main" id="{E1624826-CD52-CE45-B9B3-E8440AAD79A0}"/>
              </a:ext>
            </a:extLst>
          </p:cNvPr>
          <p:cNvSpPr>
            <a:spLocks noGrp="1"/>
          </p:cNvSpPr>
          <p:nvPr>
            <p:ph type="ctrTitle"/>
          </p:nvPr>
        </p:nvSpPr>
        <p:spPr>
          <a:xfrm>
            <a:off x="685799" y="163346"/>
            <a:ext cx="7772400" cy="847308"/>
          </a:xfrm>
        </p:spPr>
        <p:txBody>
          <a:bodyPr>
            <a:normAutofit/>
          </a:bodyPr>
          <a:lstStyle/>
          <a:p>
            <a:r>
              <a:rPr lang="en-FR" sz="3200" b="1" dirty="0">
                <a:solidFill>
                  <a:schemeClr val="bg1"/>
                </a:solidFill>
              </a:rPr>
              <a:t>Eco Church</a:t>
            </a:r>
          </a:p>
        </p:txBody>
      </p:sp>
      <p:sp>
        <p:nvSpPr>
          <p:cNvPr id="3" name="Subtitle 2">
            <a:extLst>
              <a:ext uri="{FF2B5EF4-FFF2-40B4-BE49-F238E27FC236}">
                <a16:creationId xmlns:a16="http://schemas.microsoft.com/office/drawing/2014/main" id="{81D40B94-C42F-C64A-8041-BE7AB4459E15}"/>
              </a:ext>
            </a:extLst>
          </p:cNvPr>
          <p:cNvSpPr>
            <a:spLocks noGrp="1"/>
          </p:cNvSpPr>
          <p:nvPr>
            <p:ph type="subTitle" idx="1"/>
          </p:nvPr>
        </p:nvSpPr>
        <p:spPr>
          <a:xfrm>
            <a:off x="685799" y="859972"/>
            <a:ext cx="7772400" cy="655677"/>
          </a:xfrm>
        </p:spPr>
        <p:txBody>
          <a:bodyPr>
            <a:normAutofit/>
          </a:bodyPr>
          <a:lstStyle/>
          <a:p>
            <a:pPr algn="l"/>
            <a:r>
              <a:rPr lang="en-GB" sz="2800" dirty="0">
                <a:solidFill>
                  <a:schemeClr val="bg1"/>
                </a:solidFill>
              </a:rPr>
              <a:t>We need to care for creation</a:t>
            </a:r>
          </a:p>
          <a:p>
            <a:pPr algn="l"/>
            <a:endParaRPr lang="en-FR" sz="2800" dirty="0">
              <a:solidFill>
                <a:schemeClr val="bg1"/>
              </a:solidFill>
            </a:endParaRPr>
          </a:p>
        </p:txBody>
      </p:sp>
      <p:sp>
        <p:nvSpPr>
          <p:cNvPr id="4" name="TextBox 3">
            <a:extLst>
              <a:ext uri="{FF2B5EF4-FFF2-40B4-BE49-F238E27FC236}">
                <a16:creationId xmlns:a16="http://schemas.microsoft.com/office/drawing/2014/main" id="{0BD65528-7761-A840-8577-C6870D029964}"/>
              </a:ext>
            </a:extLst>
          </p:cNvPr>
          <p:cNvSpPr txBox="1"/>
          <p:nvPr/>
        </p:nvSpPr>
        <p:spPr>
          <a:xfrm>
            <a:off x="685799" y="1573447"/>
            <a:ext cx="7032169" cy="4278094"/>
          </a:xfrm>
          <a:prstGeom prst="rect">
            <a:avLst/>
          </a:prstGeom>
          <a:noFill/>
        </p:spPr>
        <p:txBody>
          <a:bodyPr wrap="square" rtlCol="0">
            <a:spAutoFit/>
          </a:bodyPr>
          <a:lstStyle/>
          <a:p>
            <a:r>
              <a:rPr lang="en-GB" sz="3600" dirty="0">
                <a:solidFill>
                  <a:schemeClr val="bg1"/>
                </a:solidFill>
              </a:rPr>
              <a:t>We continue to work on </a:t>
            </a:r>
          </a:p>
          <a:p>
            <a:pPr marL="285750" indent="-285750">
              <a:buFontTx/>
              <a:buChar char="-"/>
            </a:pPr>
            <a:r>
              <a:rPr lang="en-GB" sz="3600" dirty="0">
                <a:solidFill>
                  <a:schemeClr val="bg1"/>
                </a:solidFill>
              </a:rPr>
              <a:t>r</a:t>
            </a:r>
            <a:r>
              <a:rPr lang="en-FR" sz="3600" dirty="0">
                <a:solidFill>
                  <a:schemeClr val="bg1"/>
                </a:solidFill>
              </a:rPr>
              <a:t>educing our carbon footprint</a:t>
            </a:r>
          </a:p>
          <a:p>
            <a:pPr marL="285750" indent="-285750">
              <a:buFontTx/>
              <a:buChar char="-"/>
            </a:pPr>
            <a:r>
              <a:rPr lang="en-FR" sz="3600" dirty="0">
                <a:solidFill>
                  <a:schemeClr val="bg1"/>
                </a:solidFill>
              </a:rPr>
              <a:t>reducing energy consumption</a:t>
            </a:r>
          </a:p>
          <a:p>
            <a:pPr marL="285750" indent="-285750">
              <a:buFontTx/>
              <a:buChar char="-"/>
            </a:pPr>
            <a:r>
              <a:rPr lang="en-GB" sz="3600" dirty="0">
                <a:solidFill>
                  <a:schemeClr val="bg1"/>
                </a:solidFill>
              </a:rPr>
              <a:t>e</a:t>
            </a:r>
            <a:r>
              <a:rPr lang="en-FR" sz="3600" dirty="0">
                <a:solidFill>
                  <a:schemeClr val="bg1"/>
                </a:solidFill>
              </a:rPr>
              <a:t>ncouraging everyone to become more aware</a:t>
            </a:r>
          </a:p>
          <a:p>
            <a:r>
              <a:rPr lang="en-GB" sz="3600" dirty="0">
                <a:solidFill>
                  <a:schemeClr val="bg1"/>
                </a:solidFill>
              </a:rPr>
              <a:t>And it’s a</a:t>
            </a:r>
            <a:r>
              <a:rPr lang="en-FR" sz="3600" dirty="0">
                <a:solidFill>
                  <a:schemeClr val="bg1"/>
                </a:solidFill>
              </a:rPr>
              <a:t>utomatically part of our church council agenda</a:t>
            </a:r>
          </a:p>
          <a:p>
            <a:endParaRPr lang="en-FR" sz="2000" dirty="0">
              <a:solidFill>
                <a:schemeClr val="bg1"/>
              </a:solidFill>
            </a:endParaRPr>
          </a:p>
        </p:txBody>
      </p:sp>
    </p:spTree>
    <p:extLst>
      <p:ext uri="{BB962C8B-B14F-4D97-AF65-F5344CB8AC3E}">
        <p14:creationId xmlns:p14="http://schemas.microsoft.com/office/powerpoint/2010/main" val="171974810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 name="Rectangle 26">
            <a:extLst>
              <a:ext uri="{FF2B5EF4-FFF2-40B4-BE49-F238E27FC236}">
                <a16:creationId xmlns:a16="http://schemas.microsoft.com/office/drawing/2014/main" id="{8DF66CB0-1AD6-4D8C-BE70-897ADA64FE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tx1">
              <a:lumMod val="95000"/>
              <a:lumOff val="5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24C3B26D-D43F-467B-B943-E20A45E780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4350" y="685799"/>
            <a:ext cx="5102038" cy="5486401"/>
          </a:xfrm>
          <a:prstGeom prst="rect">
            <a:avLst/>
          </a:prstGeom>
          <a:solidFill>
            <a:schemeClr val="tx2">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69A3803-C1B0-5147-89FE-B5E07A003714}"/>
              </a:ext>
            </a:extLst>
          </p:cNvPr>
          <p:cNvSpPr>
            <a:spLocks noGrp="1"/>
          </p:cNvSpPr>
          <p:nvPr>
            <p:ph type="title"/>
          </p:nvPr>
        </p:nvSpPr>
        <p:spPr>
          <a:xfrm>
            <a:off x="470970" y="262912"/>
            <a:ext cx="4660254" cy="510577"/>
          </a:xfrm>
        </p:spPr>
        <p:txBody>
          <a:bodyPr anchor="b">
            <a:normAutofit fontScale="90000"/>
          </a:bodyPr>
          <a:lstStyle/>
          <a:p>
            <a:pPr algn="l"/>
            <a:r>
              <a:rPr lang="en-FR" sz="2800" b="1" dirty="0">
                <a:solidFill>
                  <a:schemeClr val="bg2">
                    <a:lumMod val="75000"/>
                    <a:alpha val="60000"/>
                  </a:schemeClr>
                </a:solidFill>
                <a:latin typeface="Cambria" panose="02040503050406030204" pitchFamily="18" charset="0"/>
              </a:rPr>
              <a:t>Communications</a:t>
            </a:r>
            <a:r>
              <a:rPr lang="en-FR" sz="2800" b="1" dirty="0">
                <a:solidFill>
                  <a:srgbClr val="0070C0">
                    <a:alpha val="60000"/>
                  </a:srgbClr>
                </a:solidFill>
                <a:latin typeface="Cambria" panose="02040503050406030204" pitchFamily="18" charset="0"/>
              </a:rPr>
              <a:t> </a:t>
            </a:r>
          </a:p>
        </p:txBody>
      </p:sp>
      <p:sp>
        <p:nvSpPr>
          <p:cNvPr id="5" name="Content Placeholder 4">
            <a:extLst>
              <a:ext uri="{FF2B5EF4-FFF2-40B4-BE49-F238E27FC236}">
                <a16:creationId xmlns:a16="http://schemas.microsoft.com/office/drawing/2014/main" id="{CE7319CC-E32C-C276-2823-686F636EB627}"/>
              </a:ext>
            </a:extLst>
          </p:cNvPr>
          <p:cNvSpPr>
            <a:spLocks noGrp="1"/>
          </p:cNvSpPr>
          <p:nvPr>
            <p:ph idx="1"/>
          </p:nvPr>
        </p:nvSpPr>
        <p:spPr>
          <a:xfrm>
            <a:off x="470970" y="861100"/>
            <a:ext cx="8231702" cy="4413243"/>
          </a:xfrm>
        </p:spPr>
        <p:txBody>
          <a:bodyPr>
            <a:normAutofit fontScale="25000" lnSpcReduction="20000"/>
          </a:bodyPr>
          <a:lstStyle/>
          <a:p>
            <a:pPr marL="0" indent="0">
              <a:buNone/>
            </a:pPr>
            <a:r>
              <a:rPr lang="en-GB" sz="6400" dirty="0">
                <a:solidFill>
                  <a:schemeClr val="bg1"/>
                </a:solidFill>
              </a:rPr>
              <a:t> </a:t>
            </a:r>
            <a:r>
              <a:rPr lang="en-GB" sz="8800" b="1" dirty="0">
                <a:solidFill>
                  <a:schemeClr val="bg1"/>
                </a:solidFill>
              </a:rPr>
              <a:t>Zoom</a:t>
            </a:r>
            <a:endParaRPr lang="en-FR" sz="8800" dirty="0">
              <a:solidFill>
                <a:schemeClr val="bg1"/>
              </a:solidFill>
            </a:endParaRPr>
          </a:p>
          <a:p>
            <a:r>
              <a:rPr lang="en-GB" sz="8800" dirty="0">
                <a:solidFill>
                  <a:schemeClr val="bg1"/>
                </a:solidFill>
              </a:rPr>
              <a:t>Our Zoom account continues to be used for meetings of all kinds. </a:t>
            </a:r>
          </a:p>
          <a:p>
            <a:pPr marL="0" indent="0">
              <a:buNone/>
            </a:pPr>
            <a:r>
              <a:rPr lang="en-GB" sz="8800" b="1" dirty="0">
                <a:solidFill>
                  <a:schemeClr val="bg1"/>
                </a:solidFill>
              </a:rPr>
              <a:t>Website and newsletter</a:t>
            </a:r>
          </a:p>
          <a:p>
            <a:r>
              <a:rPr lang="en-GB" sz="8800" dirty="0">
                <a:solidFill>
                  <a:schemeClr val="bg1"/>
                </a:solidFill>
              </a:rPr>
              <a:t>These reach our community, friends around the world, visitors and the curious.  There are currently 146 subscribers to the Newsletter.  We would love some help here.</a:t>
            </a:r>
          </a:p>
          <a:p>
            <a:pPr marL="0" indent="0">
              <a:buNone/>
            </a:pPr>
            <a:r>
              <a:rPr lang="en-GB" sz="8800" b="1" dirty="0">
                <a:solidFill>
                  <a:schemeClr val="bg1"/>
                </a:solidFill>
              </a:rPr>
              <a:t>Social Media</a:t>
            </a:r>
          </a:p>
          <a:p>
            <a:r>
              <a:rPr lang="en-GB" sz="8800" dirty="0">
                <a:solidFill>
                  <a:schemeClr val="bg1"/>
                </a:solidFill>
              </a:rPr>
              <a:t>We use </a:t>
            </a:r>
            <a:r>
              <a:rPr lang="en-GB" sz="8800" dirty="0" err="1">
                <a:solidFill>
                  <a:schemeClr val="bg1"/>
                </a:solidFill>
              </a:rPr>
              <a:t>FaceBook</a:t>
            </a:r>
            <a:r>
              <a:rPr lang="en-GB" sz="8800" dirty="0">
                <a:solidFill>
                  <a:schemeClr val="bg1"/>
                </a:solidFill>
              </a:rPr>
              <a:t> but would love a volunteer to keep it up to date more regularly. </a:t>
            </a:r>
          </a:p>
          <a:p>
            <a:pPr marL="0" indent="0">
              <a:buNone/>
            </a:pPr>
            <a:r>
              <a:rPr lang="en-GB" sz="8800" b="1" dirty="0">
                <a:solidFill>
                  <a:schemeClr val="bg1"/>
                </a:solidFill>
              </a:rPr>
              <a:t>Video and audio</a:t>
            </a:r>
          </a:p>
          <a:p>
            <a:r>
              <a:rPr lang="en-GB" sz="8800" dirty="0">
                <a:solidFill>
                  <a:schemeClr val="bg1"/>
                </a:solidFill>
              </a:rPr>
              <a:t>Our YouTube channel is still popular and there are occasional new videos to watch. We create an annual video Christmas card and also an Easter card</a:t>
            </a:r>
            <a:endParaRPr lang="en-GB" sz="8800" b="1" dirty="0">
              <a:solidFill>
                <a:schemeClr val="bg1"/>
              </a:solidFill>
            </a:endParaRPr>
          </a:p>
          <a:p>
            <a:endParaRPr lang="en-FR" dirty="0"/>
          </a:p>
        </p:txBody>
      </p:sp>
      <p:pic>
        <p:nvPicPr>
          <p:cNvPr id="8" name="Graphic 7" descr="Cell Tower with solid fill">
            <a:extLst>
              <a:ext uri="{FF2B5EF4-FFF2-40B4-BE49-F238E27FC236}">
                <a16:creationId xmlns:a16="http://schemas.microsoft.com/office/drawing/2014/main" id="{815B58DF-6466-40E4-3FF7-E84E33F9E466}"/>
              </a:ext>
            </a:extLst>
          </p:cNvPr>
          <p:cNvPicPr>
            <a:picLocks noChangeAspect="1"/>
          </p:cNvPicPr>
          <p:nvPr/>
        </p:nvPicPr>
        <p:blipFill>
          <a:blip>
            <a:alphaModFix amt="19000"/>
            <a:extLst>
              <a:ext uri="{96DAC541-7B7A-43D3-8B79-37D633B846F1}">
                <asvg:svgBlip xmlns:asvg="http://schemas.microsoft.com/office/drawing/2016/SVG/main" r:embed="rId3"/>
              </a:ext>
            </a:extLst>
          </a:blip>
          <a:stretch>
            <a:fillRect/>
          </a:stretch>
        </p:blipFill>
        <p:spPr>
          <a:xfrm>
            <a:off x="6221349" y="477772"/>
            <a:ext cx="2951227" cy="2951227"/>
          </a:xfrm>
          <a:prstGeom prst="rect">
            <a:avLst/>
          </a:prstGeom>
        </p:spPr>
      </p:pic>
      <p:sp>
        <p:nvSpPr>
          <p:cNvPr id="3" name="TextBox 2">
            <a:extLst>
              <a:ext uri="{FF2B5EF4-FFF2-40B4-BE49-F238E27FC236}">
                <a16:creationId xmlns:a16="http://schemas.microsoft.com/office/drawing/2014/main" id="{52AA0AF1-A073-C707-94AA-E917BCE67C07}"/>
              </a:ext>
            </a:extLst>
          </p:cNvPr>
          <p:cNvSpPr txBox="1"/>
          <p:nvPr/>
        </p:nvSpPr>
        <p:spPr>
          <a:xfrm>
            <a:off x="514350" y="5066838"/>
            <a:ext cx="7895554" cy="1323439"/>
          </a:xfrm>
          <a:prstGeom prst="rect">
            <a:avLst/>
          </a:prstGeom>
          <a:noFill/>
        </p:spPr>
        <p:txBody>
          <a:bodyPr wrap="square" rtlCol="0">
            <a:spAutoFit/>
          </a:bodyPr>
          <a:lstStyle/>
          <a:p>
            <a:r>
              <a:rPr lang="en-FR" sz="2000" b="1" i="1" dirty="0">
                <a:solidFill>
                  <a:schemeClr val="accent1">
                    <a:lumMod val="75000"/>
                  </a:schemeClr>
                </a:solidFill>
              </a:rPr>
              <a:t>We need now to think about updating the website and the newsletter: a monthly newsletter with longer articles is one idea, while the weekly information would become a simpler pew sheet. </a:t>
            </a:r>
          </a:p>
          <a:p>
            <a:r>
              <a:rPr lang="en-FR" sz="2000" b="1" i="1" dirty="0">
                <a:solidFill>
                  <a:schemeClr val="accent1">
                    <a:lumMod val="75000"/>
                  </a:schemeClr>
                </a:solidFill>
              </a:rPr>
              <a:t>Send us your suggestions!</a:t>
            </a:r>
          </a:p>
        </p:txBody>
      </p:sp>
    </p:spTree>
    <p:extLst>
      <p:ext uri="{BB962C8B-B14F-4D97-AF65-F5344CB8AC3E}">
        <p14:creationId xmlns:p14="http://schemas.microsoft.com/office/powerpoint/2010/main" val="215805340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575223D-325F-3A19-F955-DEA1AB9BF69E}"/>
              </a:ext>
            </a:extLst>
          </p:cNvPr>
          <p:cNvSpPr/>
          <p:nvPr/>
        </p:nvSpPr>
        <p:spPr>
          <a:xfrm>
            <a:off x="4801423" y="884816"/>
            <a:ext cx="3075585" cy="686165"/>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4" name="TextBox 3"/>
          <p:cNvSpPr txBox="1"/>
          <p:nvPr/>
        </p:nvSpPr>
        <p:spPr>
          <a:xfrm>
            <a:off x="152400" y="237067"/>
            <a:ext cx="8839200" cy="769441"/>
          </a:xfrm>
          <a:prstGeom prst="rect">
            <a:avLst/>
          </a:prstGeom>
          <a:noFill/>
        </p:spPr>
        <p:txBody>
          <a:bodyPr wrap="square" rtlCol="0">
            <a:spAutoFit/>
          </a:bodyPr>
          <a:lstStyle/>
          <a:p>
            <a:pPr algn="ctr"/>
            <a:r>
              <a:rPr lang="en-GB" sz="4400" dirty="0">
                <a:solidFill>
                  <a:srgbClr val="000000"/>
                </a:solidFill>
                <a:latin typeface="Lato Regular"/>
                <a:cs typeface="Lato Regular"/>
              </a:rPr>
              <a:t>CCL AGM 2025 AGENDA</a:t>
            </a:r>
          </a:p>
        </p:txBody>
      </p:sp>
      <p:sp>
        <p:nvSpPr>
          <p:cNvPr id="7" name="Content Placeholder 6"/>
          <p:cNvSpPr>
            <a:spLocks noGrp="1"/>
          </p:cNvSpPr>
          <p:nvPr>
            <p:ph sz="half" idx="1"/>
          </p:nvPr>
        </p:nvSpPr>
        <p:spPr>
          <a:xfrm>
            <a:off x="468351" y="1006508"/>
            <a:ext cx="4207109" cy="5715958"/>
          </a:xfrm>
        </p:spPr>
        <p:txBody>
          <a:bodyPr>
            <a:noAutofit/>
          </a:bodyPr>
          <a:lstStyle/>
          <a:p>
            <a:pPr marL="514350" lvl="0" indent="-514350">
              <a:buFont typeface="Wingdings" charset="2"/>
              <a:buAutoNum type="arabicPlain"/>
            </a:pPr>
            <a:r>
              <a:rPr lang="en-GB" sz="2600" dirty="0">
                <a:solidFill>
                  <a:schemeClr val="bg1"/>
                </a:solidFill>
              </a:rPr>
              <a:t>Opening with prayers</a:t>
            </a:r>
            <a:endParaRPr lang="en-US" sz="2600" dirty="0">
              <a:solidFill>
                <a:schemeClr val="bg1"/>
              </a:solidFill>
            </a:endParaRPr>
          </a:p>
          <a:p>
            <a:pPr marL="514350" lvl="0" indent="-514350">
              <a:buFont typeface="Wingdings" charset="2"/>
              <a:buAutoNum type="arabicPlain"/>
            </a:pPr>
            <a:r>
              <a:rPr lang="en-GB" sz="2600" dirty="0">
                <a:solidFill>
                  <a:schemeClr val="bg1"/>
                </a:solidFill>
              </a:rPr>
              <a:t>Apologies for absence</a:t>
            </a:r>
            <a:endParaRPr lang="en-US" sz="2600" dirty="0">
              <a:solidFill>
                <a:schemeClr val="bg1"/>
              </a:solidFill>
            </a:endParaRPr>
          </a:p>
          <a:p>
            <a:pPr marL="514350" lvl="0" indent="-514350">
              <a:buFont typeface="Wingdings" charset="2"/>
              <a:buAutoNum type="arabicPlain"/>
            </a:pPr>
            <a:r>
              <a:rPr lang="en-GB" sz="2600" dirty="0">
                <a:solidFill>
                  <a:schemeClr val="bg1"/>
                </a:solidFill>
              </a:rPr>
              <a:t>The electoral roll</a:t>
            </a:r>
            <a:endParaRPr lang="en-US" sz="2600" dirty="0">
              <a:solidFill>
                <a:schemeClr val="bg1"/>
              </a:solidFill>
            </a:endParaRPr>
          </a:p>
          <a:p>
            <a:pPr marL="514350" lvl="0" indent="-514350">
              <a:buFont typeface="Wingdings" charset="2"/>
              <a:buAutoNum type="arabicPlain"/>
            </a:pPr>
            <a:r>
              <a:rPr lang="en-GB" sz="2600" dirty="0">
                <a:solidFill>
                  <a:schemeClr val="bg1"/>
                </a:solidFill>
              </a:rPr>
              <a:t>Minutes of the AGM held on 3 May 2022</a:t>
            </a:r>
            <a:endParaRPr lang="en-US" sz="2600" dirty="0">
              <a:solidFill>
                <a:schemeClr val="bg1"/>
              </a:solidFill>
            </a:endParaRPr>
          </a:p>
          <a:p>
            <a:pPr marL="800100" lvl="1" indent="-342900"/>
            <a:r>
              <a:rPr lang="en-GB" sz="2600" dirty="0">
                <a:solidFill>
                  <a:schemeClr val="bg1"/>
                </a:solidFill>
              </a:rPr>
              <a:t>Matters arising</a:t>
            </a:r>
            <a:endParaRPr lang="en-US" sz="2600" dirty="0">
              <a:solidFill>
                <a:schemeClr val="bg1"/>
              </a:solidFill>
            </a:endParaRPr>
          </a:p>
          <a:p>
            <a:pPr marL="514350" indent="-457200">
              <a:buFont typeface="+mj-lt"/>
              <a:buAutoNum type="arabicPlain"/>
            </a:pPr>
            <a:r>
              <a:rPr lang="en-GB" sz="2600" dirty="0">
                <a:solidFill>
                  <a:schemeClr val="bg1"/>
                </a:solidFill>
              </a:rPr>
              <a:t>Reports </a:t>
            </a:r>
            <a:endParaRPr lang="en-US" sz="2600" dirty="0">
              <a:solidFill>
                <a:schemeClr val="bg1"/>
              </a:solidFill>
            </a:endParaRPr>
          </a:p>
          <a:p>
            <a:pPr lvl="1"/>
            <a:r>
              <a:rPr lang="en-GB" sz="2600" dirty="0">
                <a:solidFill>
                  <a:schemeClr val="bg1"/>
                </a:solidFill>
              </a:rPr>
              <a:t>Chaplain’s report</a:t>
            </a:r>
            <a:endParaRPr lang="en-US" sz="2600" dirty="0">
              <a:solidFill>
                <a:schemeClr val="bg1"/>
              </a:solidFill>
            </a:endParaRPr>
          </a:p>
          <a:p>
            <a:pPr lvl="1"/>
            <a:r>
              <a:rPr lang="en-GB" sz="2600" dirty="0">
                <a:solidFill>
                  <a:schemeClr val="bg1"/>
                </a:solidFill>
              </a:rPr>
              <a:t>Finance Report</a:t>
            </a:r>
          </a:p>
          <a:p>
            <a:pPr lvl="1"/>
            <a:r>
              <a:rPr lang="en-GB" sz="2600" dirty="0">
                <a:solidFill>
                  <a:schemeClr val="bg1"/>
                </a:solidFill>
              </a:rPr>
              <a:t>Fabric report</a:t>
            </a:r>
            <a:r>
              <a:rPr lang="en-US" sz="2600" dirty="0">
                <a:solidFill>
                  <a:schemeClr val="bg1"/>
                </a:solidFill>
              </a:rPr>
              <a:t> </a:t>
            </a:r>
          </a:p>
          <a:p>
            <a:pPr lvl="1"/>
            <a:r>
              <a:rPr lang="en-US" sz="2600" dirty="0">
                <a:solidFill>
                  <a:schemeClr val="bg1"/>
                </a:solidFill>
              </a:rPr>
              <a:t>Other reports</a:t>
            </a:r>
          </a:p>
          <a:p>
            <a:pPr lvl="1"/>
            <a:endParaRPr lang="en-US" sz="2800" dirty="0">
              <a:solidFill>
                <a:schemeClr val="bg1"/>
              </a:solidFill>
            </a:endParaRPr>
          </a:p>
          <a:p>
            <a:pPr lvl="1"/>
            <a:endParaRPr lang="en-GB" sz="2800" dirty="0">
              <a:solidFill>
                <a:schemeClr val="bg1"/>
              </a:solidFill>
            </a:endParaRPr>
          </a:p>
        </p:txBody>
      </p:sp>
      <p:sp>
        <p:nvSpPr>
          <p:cNvPr id="8" name="Content Placeholder 7"/>
          <p:cNvSpPr>
            <a:spLocks noGrp="1"/>
          </p:cNvSpPr>
          <p:nvPr>
            <p:ph sz="half" idx="2"/>
          </p:nvPr>
        </p:nvSpPr>
        <p:spPr>
          <a:xfrm>
            <a:off x="4801423" y="1006508"/>
            <a:ext cx="4207109" cy="5715958"/>
          </a:xfrm>
        </p:spPr>
        <p:txBody>
          <a:bodyPr>
            <a:normAutofit/>
          </a:bodyPr>
          <a:lstStyle/>
          <a:p>
            <a:pPr marL="514350" lvl="0" indent="-514350">
              <a:buFont typeface="Wingdings" charset="2"/>
              <a:buAutoNum type="arabicPlain" startAt="6"/>
            </a:pPr>
            <a:r>
              <a:rPr lang="en-GB" dirty="0">
                <a:solidFill>
                  <a:srgbClr val="000000"/>
                </a:solidFill>
              </a:rPr>
              <a:t>Safeguarding</a:t>
            </a:r>
            <a:endParaRPr lang="en-US" dirty="0">
              <a:solidFill>
                <a:srgbClr val="000000"/>
              </a:solidFill>
            </a:endParaRPr>
          </a:p>
          <a:p>
            <a:pPr marL="514350" lvl="0" indent="-514350">
              <a:buFont typeface="+mj-lt"/>
              <a:buAutoNum type="arabicPlain" startAt="6"/>
            </a:pPr>
            <a:r>
              <a:rPr lang="en-GB" dirty="0">
                <a:solidFill>
                  <a:srgbClr val="000000"/>
                </a:solidFill>
              </a:rPr>
              <a:t>Elections and appointments</a:t>
            </a:r>
            <a:endParaRPr lang="en-US" dirty="0">
              <a:solidFill>
                <a:srgbClr val="000000"/>
              </a:solidFill>
            </a:endParaRPr>
          </a:p>
          <a:p>
            <a:pPr lvl="1"/>
            <a:r>
              <a:rPr lang="en-GB" sz="2800" dirty="0">
                <a:solidFill>
                  <a:srgbClr val="000000"/>
                </a:solidFill>
              </a:rPr>
              <a:t>Churchwardens</a:t>
            </a:r>
          </a:p>
          <a:p>
            <a:pPr lvl="1"/>
            <a:r>
              <a:rPr lang="en-GB" sz="2800" dirty="0">
                <a:solidFill>
                  <a:srgbClr val="000000"/>
                </a:solidFill>
              </a:rPr>
              <a:t>PCC Members</a:t>
            </a:r>
          </a:p>
          <a:p>
            <a:pPr lvl="1"/>
            <a:r>
              <a:rPr lang="en-GB" sz="2800" dirty="0">
                <a:solidFill>
                  <a:srgbClr val="000000"/>
                </a:solidFill>
              </a:rPr>
              <a:t>Independent account examiner</a:t>
            </a:r>
          </a:p>
          <a:p>
            <a:pPr marL="514350" lvl="0" indent="-514350">
              <a:buFont typeface="Wingdings" charset="2"/>
              <a:buAutoNum type="arabicPlain" startAt="9"/>
            </a:pPr>
            <a:r>
              <a:rPr lang="en-GB" dirty="0">
                <a:solidFill>
                  <a:srgbClr val="000000"/>
                </a:solidFill>
              </a:rPr>
              <a:t>Future plans</a:t>
            </a:r>
          </a:p>
          <a:p>
            <a:pPr marL="514350" lvl="0" indent="-514350">
              <a:buFont typeface="Wingdings" charset="2"/>
              <a:buAutoNum type="arabicPlain" startAt="9"/>
            </a:pPr>
            <a:r>
              <a:rPr lang="en-GB" dirty="0">
                <a:solidFill>
                  <a:srgbClr val="000000"/>
                </a:solidFill>
              </a:rPr>
              <a:t>Any other business</a:t>
            </a:r>
            <a:endParaRPr lang="en-US" dirty="0">
              <a:solidFill>
                <a:srgbClr val="000000"/>
              </a:solidFill>
            </a:endParaRPr>
          </a:p>
          <a:p>
            <a:pPr marL="514350" lvl="0" indent="-514350">
              <a:buFont typeface="Wingdings" charset="2"/>
              <a:buAutoNum type="arabicPlain" startAt="9"/>
            </a:pPr>
            <a:r>
              <a:rPr lang="en-GB" dirty="0">
                <a:solidFill>
                  <a:srgbClr val="000000"/>
                </a:solidFill>
              </a:rPr>
              <a:t>Closing prayers</a:t>
            </a:r>
            <a:endParaRPr lang="en-US" dirty="0">
              <a:solidFill>
                <a:srgbClr val="000000"/>
              </a:solidFill>
            </a:endParaRPr>
          </a:p>
          <a:p>
            <a:endParaRPr lang="en-GB" dirty="0"/>
          </a:p>
        </p:txBody>
      </p:sp>
    </p:spTree>
    <p:extLst>
      <p:ext uri="{BB962C8B-B14F-4D97-AF65-F5344CB8AC3E}">
        <p14:creationId xmlns:p14="http://schemas.microsoft.com/office/powerpoint/2010/main" val="41898815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ack and white sign&#10;&#10;Description automatically generated">
            <a:extLst>
              <a:ext uri="{FF2B5EF4-FFF2-40B4-BE49-F238E27FC236}">
                <a16:creationId xmlns:a16="http://schemas.microsoft.com/office/drawing/2014/main" id="{F0035BB8-2ACB-ADF6-0AB9-8417FEBA6F77}"/>
              </a:ext>
            </a:extLst>
          </p:cNvPr>
          <p:cNvPicPr>
            <a:picLocks noChangeAspect="1"/>
          </p:cNvPicPr>
          <p:nvPr/>
        </p:nvPicPr>
        <p:blipFill rotWithShape="1">
          <a:blip r:embed="rId2"/>
          <a:srcRect l="13029" t="15917" r="10070"/>
          <a:stretch/>
        </p:blipFill>
        <p:spPr>
          <a:xfrm>
            <a:off x="5062654" y="4525730"/>
            <a:ext cx="4081346" cy="2908417"/>
          </a:xfrm>
          <a:prstGeom prst="rect">
            <a:avLst/>
          </a:prstGeom>
        </p:spPr>
      </p:pic>
      <p:sp>
        <p:nvSpPr>
          <p:cNvPr id="2" name="Title 1">
            <a:extLst>
              <a:ext uri="{FF2B5EF4-FFF2-40B4-BE49-F238E27FC236}">
                <a16:creationId xmlns:a16="http://schemas.microsoft.com/office/drawing/2014/main" id="{AD9946F8-599C-3205-1C8C-FDC2A14D626B}"/>
              </a:ext>
            </a:extLst>
          </p:cNvPr>
          <p:cNvSpPr>
            <a:spLocks noGrp="1"/>
          </p:cNvSpPr>
          <p:nvPr>
            <p:ph type="ctrTitle"/>
          </p:nvPr>
        </p:nvSpPr>
        <p:spPr>
          <a:xfrm>
            <a:off x="685800" y="230644"/>
            <a:ext cx="7772400" cy="988556"/>
          </a:xfrm>
        </p:spPr>
        <p:txBody>
          <a:bodyPr/>
          <a:lstStyle/>
          <a:p>
            <a:r>
              <a:rPr lang="en-FR" dirty="0">
                <a:solidFill>
                  <a:schemeClr val="bg1"/>
                </a:solidFill>
              </a:rPr>
              <a:t>Safeguarding</a:t>
            </a:r>
          </a:p>
        </p:txBody>
      </p:sp>
      <p:sp>
        <p:nvSpPr>
          <p:cNvPr id="3" name="Subtitle 2">
            <a:extLst>
              <a:ext uri="{FF2B5EF4-FFF2-40B4-BE49-F238E27FC236}">
                <a16:creationId xmlns:a16="http://schemas.microsoft.com/office/drawing/2014/main" id="{70450B83-48F7-7633-D217-4BB914931059}"/>
              </a:ext>
            </a:extLst>
          </p:cNvPr>
          <p:cNvSpPr>
            <a:spLocks noGrp="1"/>
          </p:cNvSpPr>
          <p:nvPr>
            <p:ph type="subTitle" idx="1"/>
          </p:nvPr>
        </p:nvSpPr>
        <p:spPr>
          <a:xfrm>
            <a:off x="571692" y="1219200"/>
            <a:ext cx="7853055" cy="5016708"/>
          </a:xfrm>
        </p:spPr>
        <p:txBody>
          <a:bodyPr>
            <a:normAutofit/>
          </a:bodyPr>
          <a:lstStyle/>
          <a:p>
            <a:pPr marL="457200" indent="-457200" algn="l">
              <a:buFont typeface="Arial" panose="020B0604020202020204" pitchFamily="34" charset="0"/>
              <a:buChar char="•"/>
            </a:pPr>
            <a:r>
              <a:rPr lang="en-FR" dirty="0">
                <a:solidFill>
                  <a:schemeClr val="bg1"/>
                </a:solidFill>
              </a:rPr>
              <a:t>Our commitment to providing a safe environment is integral to what we do</a:t>
            </a:r>
          </a:p>
          <a:p>
            <a:pPr marL="457200" indent="-457200" algn="l">
              <a:buFont typeface="Arial" panose="020B0604020202020204" pitchFamily="34" charset="0"/>
              <a:buChar char="•"/>
            </a:pPr>
            <a:r>
              <a:rPr lang="en-FR" dirty="0">
                <a:solidFill>
                  <a:schemeClr val="bg1"/>
                </a:solidFill>
              </a:rPr>
              <a:t>Thank you to everyone who takes part in training and to leaders and volunteers, who are vital to ensuring the safety and well-being of everyone in our care </a:t>
            </a:r>
          </a:p>
          <a:p>
            <a:pPr algn="l"/>
            <a:endParaRPr lang="en-FR" dirty="0">
              <a:solidFill>
                <a:schemeClr val="bg1"/>
              </a:solidFill>
            </a:endParaRPr>
          </a:p>
        </p:txBody>
      </p:sp>
    </p:spTree>
    <p:extLst>
      <p:ext uri="{BB962C8B-B14F-4D97-AF65-F5344CB8AC3E}">
        <p14:creationId xmlns:p14="http://schemas.microsoft.com/office/powerpoint/2010/main" val="354238705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91785AD-4559-D125-91E0-559F4F3F1769}"/>
              </a:ext>
            </a:extLst>
          </p:cNvPr>
          <p:cNvSpPr/>
          <p:nvPr/>
        </p:nvSpPr>
        <p:spPr>
          <a:xfrm>
            <a:off x="4801423" y="1432866"/>
            <a:ext cx="3203325" cy="995541"/>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4" name="TextBox 3"/>
          <p:cNvSpPr txBox="1"/>
          <p:nvPr/>
        </p:nvSpPr>
        <p:spPr>
          <a:xfrm>
            <a:off x="152400" y="237067"/>
            <a:ext cx="8839200" cy="769441"/>
          </a:xfrm>
          <a:prstGeom prst="rect">
            <a:avLst/>
          </a:prstGeom>
          <a:noFill/>
        </p:spPr>
        <p:txBody>
          <a:bodyPr wrap="square" rtlCol="0">
            <a:spAutoFit/>
          </a:bodyPr>
          <a:lstStyle/>
          <a:p>
            <a:pPr algn="ctr"/>
            <a:r>
              <a:rPr lang="en-GB" sz="4400" dirty="0">
                <a:solidFill>
                  <a:srgbClr val="000000"/>
                </a:solidFill>
                <a:latin typeface="Lato Regular"/>
                <a:cs typeface="Lato Regular"/>
              </a:rPr>
              <a:t>CCL AGM 2025 AGENDA</a:t>
            </a:r>
          </a:p>
        </p:txBody>
      </p:sp>
      <p:sp>
        <p:nvSpPr>
          <p:cNvPr id="7" name="Content Placeholder 6"/>
          <p:cNvSpPr>
            <a:spLocks noGrp="1"/>
          </p:cNvSpPr>
          <p:nvPr>
            <p:ph sz="half" idx="1"/>
          </p:nvPr>
        </p:nvSpPr>
        <p:spPr>
          <a:xfrm>
            <a:off x="468351" y="1006508"/>
            <a:ext cx="4207109" cy="5715958"/>
          </a:xfrm>
        </p:spPr>
        <p:txBody>
          <a:bodyPr>
            <a:noAutofit/>
          </a:bodyPr>
          <a:lstStyle/>
          <a:p>
            <a:pPr marL="514350" lvl="0" indent="-514350">
              <a:buFont typeface="Wingdings" charset="2"/>
              <a:buAutoNum type="arabicPlain"/>
            </a:pPr>
            <a:r>
              <a:rPr lang="en-GB" sz="2600" dirty="0">
                <a:solidFill>
                  <a:schemeClr val="bg1"/>
                </a:solidFill>
              </a:rPr>
              <a:t>Opening with prayers</a:t>
            </a:r>
            <a:endParaRPr lang="en-US" sz="2600" dirty="0">
              <a:solidFill>
                <a:schemeClr val="bg1"/>
              </a:solidFill>
            </a:endParaRPr>
          </a:p>
          <a:p>
            <a:pPr marL="514350" lvl="0" indent="-514350">
              <a:buFont typeface="Wingdings" charset="2"/>
              <a:buAutoNum type="arabicPlain"/>
            </a:pPr>
            <a:r>
              <a:rPr lang="en-GB" sz="2600" dirty="0">
                <a:solidFill>
                  <a:schemeClr val="bg1"/>
                </a:solidFill>
              </a:rPr>
              <a:t>Apologies for absence</a:t>
            </a:r>
            <a:endParaRPr lang="en-US" sz="2600" dirty="0">
              <a:solidFill>
                <a:schemeClr val="bg1"/>
              </a:solidFill>
            </a:endParaRPr>
          </a:p>
          <a:p>
            <a:pPr marL="514350" lvl="0" indent="-514350">
              <a:buFont typeface="Wingdings" charset="2"/>
              <a:buAutoNum type="arabicPlain"/>
            </a:pPr>
            <a:r>
              <a:rPr lang="en-GB" sz="2600" dirty="0">
                <a:solidFill>
                  <a:schemeClr val="bg1"/>
                </a:solidFill>
              </a:rPr>
              <a:t>The electoral roll</a:t>
            </a:r>
            <a:endParaRPr lang="en-US" sz="2600" dirty="0">
              <a:solidFill>
                <a:schemeClr val="bg1"/>
              </a:solidFill>
            </a:endParaRPr>
          </a:p>
          <a:p>
            <a:pPr marL="514350" lvl="0" indent="-514350">
              <a:buFont typeface="Wingdings" charset="2"/>
              <a:buAutoNum type="arabicPlain"/>
            </a:pPr>
            <a:r>
              <a:rPr lang="en-GB" sz="2600" dirty="0">
                <a:solidFill>
                  <a:schemeClr val="bg1"/>
                </a:solidFill>
              </a:rPr>
              <a:t>Minutes of the AGM held on</a:t>
            </a:r>
            <a:endParaRPr lang="en-US" sz="2600" dirty="0">
              <a:solidFill>
                <a:schemeClr val="bg1"/>
              </a:solidFill>
            </a:endParaRPr>
          </a:p>
          <a:p>
            <a:pPr marL="800100" lvl="1" indent="-342900"/>
            <a:r>
              <a:rPr lang="en-GB" sz="2600" dirty="0">
                <a:solidFill>
                  <a:schemeClr val="bg1"/>
                </a:solidFill>
              </a:rPr>
              <a:t>Matters arising</a:t>
            </a:r>
            <a:endParaRPr lang="en-US" sz="2600" dirty="0">
              <a:solidFill>
                <a:schemeClr val="bg1"/>
              </a:solidFill>
            </a:endParaRPr>
          </a:p>
          <a:p>
            <a:pPr marL="514350" indent="-457200">
              <a:buFont typeface="+mj-lt"/>
              <a:buAutoNum type="arabicPlain"/>
            </a:pPr>
            <a:r>
              <a:rPr lang="en-GB" sz="2600" dirty="0">
                <a:solidFill>
                  <a:schemeClr val="bg1"/>
                </a:solidFill>
              </a:rPr>
              <a:t>Reports </a:t>
            </a:r>
            <a:endParaRPr lang="en-US" sz="2600" dirty="0">
              <a:solidFill>
                <a:schemeClr val="bg1"/>
              </a:solidFill>
            </a:endParaRPr>
          </a:p>
          <a:p>
            <a:pPr lvl="1"/>
            <a:r>
              <a:rPr lang="en-GB" sz="2600" dirty="0">
                <a:solidFill>
                  <a:schemeClr val="bg1"/>
                </a:solidFill>
              </a:rPr>
              <a:t>Chaplain’s report</a:t>
            </a:r>
            <a:endParaRPr lang="en-US" sz="2600" dirty="0">
              <a:solidFill>
                <a:schemeClr val="bg1"/>
              </a:solidFill>
            </a:endParaRPr>
          </a:p>
          <a:p>
            <a:pPr lvl="1"/>
            <a:r>
              <a:rPr lang="en-GB" sz="2600" dirty="0">
                <a:solidFill>
                  <a:schemeClr val="bg1"/>
                </a:solidFill>
              </a:rPr>
              <a:t>Finance Report</a:t>
            </a:r>
          </a:p>
          <a:p>
            <a:pPr lvl="1"/>
            <a:r>
              <a:rPr lang="en-GB" sz="2600" dirty="0">
                <a:solidFill>
                  <a:schemeClr val="bg1"/>
                </a:solidFill>
              </a:rPr>
              <a:t>Fabric report</a:t>
            </a:r>
            <a:r>
              <a:rPr lang="en-US" sz="2600" dirty="0">
                <a:solidFill>
                  <a:schemeClr val="bg1"/>
                </a:solidFill>
              </a:rPr>
              <a:t> </a:t>
            </a:r>
          </a:p>
          <a:p>
            <a:pPr lvl="1"/>
            <a:r>
              <a:rPr lang="en-US" sz="2600" dirty="0">
                <a:solidFill>
                  <a:schemeClr val="bg1"/>
                </a:solidFill>
              </a:rPr>
              <a:t>Other reports</a:t>
            </a:r>
          </a:p>
          <a:p>
            <a:pPr lvl="1"/>
            <a:endParaRPr lang="en-US" sz="2800" dirty="0">
              <a:solidFill>
                <a:schemeClr val="bg1"/>
              </a:solidFill>
            </a:endParaRPr>
          </a:p>
          <a:p>
            <a:pPr lvl="1"/>
            <a:endParaRPr lang="en-GB" sz="2800" dirty="0">
              <a:solidFill>
                <a:schemeClr val="bg1"/>
              </a:solidFill>
            </a:endParaRPr>
          </a:p>
        </p:txBody>
      </p:sp>
      <p:sp>
        <p:nvSpPr>
          <p:cNvPr id="8" name="Content Placeholder 7"/>
          <p:cNvSpPr>
            <a:spLocks noGrp="1"/>
          </p:cNvSpPr>
          <p:nvPr>
            <p:ph sz="half" idx="2"/>
          </p:nvPr>
        </p:nvSpPr>
        <p:spPr>
          <a:xfrm>
            <a:off x="4801423" y="1006508"/>
            <a:ext cx="4207109" cy="5715958"/>
          </a:xfrm>
        </p:spPr>
        <p:txBody>
          <a:bodyPr>
            <a:normAutofit/>
          </a:bodyPr>
          <a:lstStyle/>
          <a:p>
            <a:pPr marL="514350" lvl="0" indent="-514350">
              <a:buFont typeface="Wingdings" charset="2"/>
              <a:buAutoNum type="arabicPlain" startAt="6"/>
            </a:pPr>
            <a:r>
              <a:rPr lang="en-GB" dirty="0">
                <a:solidFill>
                  <a:srgbClr val="000000"/>
                </a:solidFill>
              </a:rPr>
              <a:t>Safeguarding</a:t>
            </a:r>
            <a:endParaRPr lang="en-US" dirty="0">
              <a:solidFill>
                <a:srgbClr val="000000"/>
              </a:solidFill>
            </a:endParaRPr>
          </a:p>
          <a:p>
            <a:pPr marL="514350" lvl="0" indent="-514350">
              <a:buFont typeface="+mj-lt"/>
              <a:buAutoNum type="arabicPlain" startAt="6"/>
            </a:pPr>
            <a:r>
              <a:rPr lang="en-GB" dirty="0">
                <a:solidFill>
                  <a:srgbClr val="000000"/>
                </a:solidFill>
              </a:rPr>
              <a:t>Elections and appointments</a:t>
            </a:r>
            <a:endParaRPr lang="en-US" dirty="0">
              <a:solidFill>
                <a:srgbClr val="000000"/>
              </a:solidFill>
            </a:endParaRPr>
          </a:p>
          <a:p>
            <a:pPr lvl="1"/>
            <a:r>
              <a:rPr lang="en-GB" sz="2800" dirty="0">
                <a:solidFill>
                  <a:srgbClr val="000000"/>
                </a:solidFill>
              </a:rPr>
              <a:t>Churchwardens</a:t>
            </a:r>
          </a:p>
          <a:p>
            <a:pPr lvl="1"/>
            <a:r>
              <a:rPr lang="en-GB" sz="2800" dirty="0">
                <a:solidFill>
                  <a:srgbClr val="000000"/>
                </a:solidFill>
              </a:rPr>
              <a:t>PCC Members</a:t>
            </a:r>
          </a:p>
          <a:p>
            <a:pPr lvl="1"/>
            <a:r>
              <a:rPr lang="en-GB" sz="2800" dirty="0">
                <a:solidFill>
                  <a:srgbClr val="000000"/>
                </a:solidFill>
              </a:rPr>
              <a:t>Independent account examiner</a:t>
            </a:r>
          </a:p>
          <a:p>
            <a:pPr marL="514350" lvl="0" indent="-514350">
              <a:buFont typeface="Wingdings" charset="2"/>
              <a:buAutoNum type="arabicPlain" startAt="9"/>
            </a:pPr>
            <a:r>
              <a:rPr lang="en-GB" dirty="0">
                <a:solidFill>
                  <a:srgbClr val="000000"/>
                </a:solidFill>
              </a:rPr>
              <a:t>Future plans</a:t>
            </a:r>
          </a:p>
          <a:p>
            <a:pPr marL="514350" lvl="0" indent="-514350">
              <a:buFont typeface="Wingdings" charset="2"/>
              <a:buAutoNum type="arabicPlain" startAt="9"/>
            </a:pPr>
            <a:r>
              <a:rPr lang="en-GB" dirty="0">
                <a:solidFill>
                  <a:srgbClr val="000000"/>
                </a:solidFill>
              </a:rPr>
              <a:t>Any other business</a:t>
            </a:r>
            <a:endParaRPr lang="en-US" dirty="0">
              <a:solidFill>
                <a:srgbClr val="000000"/>
              </a:solidFill>
            </a:endParaRPr>
          </a:p>
          <a:p>
            <a:pPr marL="514350" lvl="0" indent="-514350">
              <a:buFont typeface="Wingdings" charset="2"/>
              <a:buAutoNum type="arabicPlain" startAt="9"/>
            </a:pPr>
            <a:r>
              <a:rPr lang="en-GB" dirty="0">
                <a:solidFill>
                  <a:srgbClr val="000000"/>
                </a:solidFill>
              </a:rPr>
              <a:t>Closing prayers</a:t>
            </a:r>
            <a:endParaRPr lang="en-US" dirty="0">
              <a:solidFill>
                <a:srgbClr val="000000"/>
              </a:solidFill>
            </a:endParaRPr>
          </a:p>
          <a:p>
            <a:endParaRPr lang="en-GB" dirty="0"/>
          </a:p>
        </p:txBody>
      </p:sp>
    </p:spTree>
    <p:extLst>
      <p:ext uri="{BB962C8B-B14F-4D97-AF65-F5344CB8AC3E}">
        <p14:creationId xmlns:p14="http://schemas.microsoft.com/office/powerpoint/2010/main" val="401086597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44FC6E-5434-6042-B662-DA683AFE045E}"/>
              </a:ext>
            </a:extLst>
          </p:cNvPr>
          <p:cNvSpPr>
            <a:spLocks noGrp="1"/>
          </p:cNvSpPr>
          <p:nvPr>
            <p:ph type="title"/>
          </p:nvPr>
        </p:nvSpPr>
        <p:spPr>
          <a:xfrm>
            <a:off x="457200" y="585832"/>
            <a:ext cx="8229600" cy="1355702"/>
          </a:xfrm>
        </p:spPr>
        <p:txBody>
          <a:bodyPr>
            <a:normAutofit/>
          </a:bodyPr>
          <a:lstStyle/>
          <a:p>
            <a:r>
              <a:rPr lang="fr-FR" sz="3200" dirty="0">
                <a:solidFill>
                  <a:schemeClr val="bg1"/>
                </a:solidFill>
              </a:rPr>
              <a:t>Elections and </a:t>
            </a:r>
            <a:r>
              <a:rPr lang="fr-FR" sz="3200" dirty="0" err="1">
                <a:solidFill>
                  <a:schemeClr val="bg1"/>
                </a:solidFill>
              </a:rPr>
              <a:t>Appointments</a:t>
            </a:r>
            <a:endParaRPr lang="fr-FR" sz="3200" dirty="0">
              <a:solidFill>
                <a:schemeClr val="bg1"/>
              </a:solidFill>
            </a:endParaRPr>
          </a:p>
        </p:txBody>
      </p:sp>
      <p:sp>
        <p:nvSpPr>
          <p:cNvPr id="5" name="Content Placeholder 4">
            <a:extLst>
              <a:ext uri="{FF2B5EF4-FFF2-40B4-BE49-F238E27FC236}">
                <a16:creationId xmlns:a16="http://schemas.microsoft.com/office/drawing/2014/main" id="{72E731AF-09F9-194D-899A-62663983D0AB}"/>
              </a:ext>
            </a:extLst>
          </p:cNvPr>
          <p:cNvSpPr>
            <a:spLocks noGrp="1"/>
          </p:cNvSpPr>
          <p:nvPr>
            <p:ph idx="1"/>
          </p:nvPr>
        </p:nvSpPr>
        <p:spPr>
          <a:xfrm>
            <a:off x="457200" y="1788331"/>
            <a:ext cx="8229600" cy="5809639"/>
          </a:xfrm>
        </p:spPr>
        <p:txBody>
          <a:bodyPr>
            <a:noAutofit/>
          </a:bodyPr>
          <a:lstStyle/>
          <a:p>
            <a:pPr marL="0" indent="0">
              <a:buNone/>
            </a:pPr>
            <a:endParaRPr lang="en-GB" dirty="0">
              <a:solidFill>
                <a:schemeClr val="bg1"/>
              </a:solidFill>
            </a:endParaRPr>
          </a:p>
          <a:p>
            <a:endParaRPr lang="en-GB" dirty="0">
              <a:solidFill>
                <a:schemeClr val="bg1"/>
              </a:solidFill>
            </a:endParaRPr>
          </a:p>
        </p:txBody>
      </p:sp>
    </p:spTree>
    <p:extLst>
      <p:ext uri="{BB962C8B-B14F-4D97-AF65-F5344CB8AC3E}">
        <p14:creationId xmlns:p14="http://schemas.microsoft.com/office/powerpoint/2010/main" val="400439869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96981" y="1417639"/>
            <a:ext cx="7821672" cy="4708524"/>
          </a:xfrm>
        </p:spPr>
        <p:txBody>
          <a:bodyPr>
            <a:normAutofit fontScale="77500" lnSpcReduction="20000"/>
          </a:bodyPr>
          <a:lstStyle/>
          <a:p>
            <a:pPr marL="0" indent="0">
              <a:buNone/>
            </a:pPr>
            <a:r>
              <a:rPr lang="en-GB" sz="4000" dirty="0">
                <a:solidFill>
                  <a:srgbClr val="17375E"/>
                </a:solidFill>
              </a:rPr>
              <a:t>Ex-officio:</a:t>
            </a:r>
          </a:p>
          <a:p>
            <a:r>
              <a:rPr lang="en-GB" sz="4000" dirty="0">
                <a:solidFill>
                  <a:srgbClr val="17375E"/>
                </a:solidFill>
                <a:highlight>
                  <a:srgbClr val="FFFF00"/>
                </a:highlight>
              </a:rPr>
              <a:t>Chaplain</a:t>
            </a:r>
          </a:p>
          <a:p>
            <a:r>
              <a:rPr lang="en-GB" sz="4000" dirty="0">
                <a:solidFill>
                  <a:srgbClr val="17375E"/>
                </a:solidFill>
              </a:rPr>
              <a:t>2 Churchwardens</a:t>
            </a:r>
          </a:p>
          <a:p>
            <a:r>
              <a:rPr lang="en-GB" sz="4000" dirty="0">
                <a:solidFill>
                  <a:srgbClr val="17375E"/>
                </a:solidFill>
              </a:rPr>
              <a:t>2 Lay Archdeaconry Synod Representatives (and any General or Diocesan Synod representatives)</a:t>
            </a:r>
          </a:p>
          <a:p>
            <a:r>
              <a:rPr lang="en-GB" sz="4000" dirty="0">
                <a:solidFill>
                  <a:srgbClr val="17375E"/>
                </a:solidFill>
              </a:rPr>
              <a:t>Lay Reader</a:t>
            </a:r>
          </a:p>
          <a:p>
            <a:r>
              <a:rPr lang="en-GB" sz="4000" dirty="0">
                <a:solidFill>
                  <a:srgbClr val="17375E"/>
                </a:solidFill>
              </a:rPr>
              <a:t>Evening Service Representative</a:t>
            </a:r>
          </a:p>
          <a:p>
            <a:pPr marL="0" indent="0">
              <a:buNone/>
            </a:pPr>
            <a:r>
              <a:rPr lang="en-GB" sz="4000" dirty="0">
                <a:solidFill>
                  <a:srgbClr val="17375E"/>
                </a:solidFill>
              </a:rPr>
              <a:t>Elected:</a:t>
            </a:r>
          </a:p>
          <a:p>
            <a:r>
              <a:rPr lang="en-GB" sz="4000" dirty="0">
                <a:solidFill>
                  <a:srgbClr val="17375E"/>
                </a:solidFill>
              </a:rPr>
              <a:t>8 elected members in total</a:t>
            </a:r>
          </a:p>
        </p:txBody>
      </p:sp>
      <p:sp>
        <p:nvSpPr>
          <p:cNvPr id="5" name="Title 4">
            <a:extLst>
              <a:ext uri="{FF2B5EF4-FFF2-40B4-BE49-F238E27FC236}">
                <a16:creationId xmlns:a16="http://schemas.microsoft.com/office/drawing/2014/main" id="{32479834-91D0-1F47-AB20-53091B86354C}"/>
              </a:ext>
            </a:extLst>
          </p:cNvPr>
          <p:cNvSpPr>
            <a:spLocks noGrp="1"/>
          </p:cNvSpPr>
          <p:nvPr>
            <p:ph type="title"/>
          </p:nvPr>
        </p:nvSpPr>
        <p:spPr/>
        <p:txBody>
          <a:bodyPr/>
          <a:lstStyle/>
          <a:p>
            <a:r>
              <a:rPr lang="fr-FR" dirty="0">
                <a:solidFill>
                  <a:schemeClr val="bg1"/>
                </a:solidFill>
              </a:rPr>
              <a:t>Church Council </a:t>
            </a:r>
            <a:r>
              <a:rPr lang="fr-FR" dirty="0" err="1">
                <a:solidFill>
                  <a:schemeClr val="bg1"/>
                </a:solidFill>
              </a:rPr>
              <a:t>Members</a:t>
            </a:r>
            <a:endParaRPr lang="fr-FR" dirty="0">
              <a:solidFill>
                <a:schemeClr val="bg1"/>
              </a:solidFill>
            </a:endParaRPr>
          </a:p>
        </p:txBody>
      </p:sp>
    </p:spTree>
    <p:extLst>
      <p:ext uri="{BB962C8B-B14F-4D97-AF65-F5344CB8AC3E}">
        <p14:creationId xmlns:p14="http://schemas.microsoft.com/office/powerpoint/2010/main" val="391946106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3075" y="1058410"/>
            <a:ext cx="8229600" cy="1143000"/>
          </a:xfrm>
        </p:spPr>
        <p:txBody>
          <a:bodyPr>
            <a:normAutofit fontScale="90000"/>
          </a:bodyPr>
          <a:lstStyle/>
          <a:p>
            <a:r>
              <a:rPr lang="en-GB" dirty="0">
                <a:solidFill>
                  <a:srgbClr val="17375E"/>
                </a:solidFill>
              </a:rPr>
              <a:t>CANDIDATES FOR CHURCHWARDEN</a:t>
            </a:r>
            <a:br>
              <a:rPr lang="en-GB" dirty="0">
                <a:solidFill>
                  <a:srgbClr val="17375E"/>
                </a:solidFill>
              </a:rPr>
            </a:br>
            <a:r>
              <a:rPr lang="en-GB" dirty="0">
                <a:solidFill>
                  <a:srgbClr val="17375E"/>
                </a:solidFill>
              </a:rPr>
              <a:t>(Elected annually)</a:t>
            </a:r>
          </a:p>
        </p:txBody>
      </p:sp>
      <p:sp>
        <p:nvSpPr>
          <p:cNvPr id="3" name="Content Placeholder 2"/>
          <p:cNvSpPr>
            <a:spLocks noGrp="1"/>
          </p:cNvSpPr>
          <p:nvPr>
            <p:ph sz="half" idx="1"/>
          </p:nvPr>
        </p:nvSpPr>
        <p:spPr>
          <a:xfrm>
            <a:off x="2568575" y="2764971"/>
            <a:ext cx="4038600" cy="3361192"/>
          </a:xfrm>
        </p:spPr>
        <p:txBody>
          <a:bodyPr>
            <a:normAutofit/>
          </a:bodyPr>
          <a:lstStyle/>
          <a:p>
            <a:r>
              <a:rPr lang="en-GB" sz="3200" dirty="0">
                <a:solidFill>
                  <a:srgbClr val="17375E"/>
                </a:solidFill>
              </a:rPr>
              <a:t>David Bolton</a:t>
            </a:r>
          </a:p>
          <a:p>
            <a:r>
              <a:rPr lang="en-GB" sz="3200" dirty="0">
                <a:solidFill>
                  <a:srgbClr val="17375E"/>
                </a:solidFill>
              </a:rPr>
              <a:t>Maggie Devos</a:t>
            </a:r>
          </a:p>
        </p:txBody>
      </p:sp>
    </p:spTree>
    <p:extLst>
      <p:ext uri="{BB962C8B-B14F-4D97-AF65-F5344CB8AC3E}">
        <p14:creationId xmlns:p14="http://schemas.microsoft.com/office/powerpoint/2010/main" val="25324386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0BA72A-25E4-B22B-D404-DE55CCE07488}"/>
              </a:ext>
            </a:extLst>
          </p:cNvPr>
          <p:cNvSpPr>
            <a:spLocks noGrp="1"/>
          </p:cNvSpPr>
          <p:nvPr>
            <p:ph type="title"/>
          </p:nvPr>
        </p:nvSpPr>
        <p:spPr>
          <a:xfrm>
            <a:off x="557409" y="587788"/>
            <a:ext cx="8229600" cy="1143000"/>
          </a:xfrm>
        </p:spPr>
        <p:txBody>
          <a:bodyPr>
            <a:normAutofit fontScale="90000"/>
          </a:bodyPr>
          <a:lstStyle/>
          <a:p>
            <a:r>
              <a:rPr lang="en-FR" b="1" dirty="0">
                <a:solidFill>
                  <a:schemeClr val="bg1"/>
                </a:solidFill>
              </a:rPr>
              <a:t>Minutes of the AGM</a:t>
            </a:r>
            <a:br>
              <a:rPr lang="en-FR" b="1" dirty="0">
                <a:solidFill>
                  <a:schemeClr val="bg1"/>
                </a:solidFill>
              </a:rPr>
            </a:br>
            <a:r>
              <a:rPr lang="en-FR" b="1" dirty="0">
                <a:solidFill>
                  <a:schemeClr val="bg1"/>
                </a:solidFill>
              </a:rPr>
              <a:t>held on 28 April 2025</a:t>
            </a:r>
          </a:p>
        </p:txBody>
      </p:sp>
      <p:sp>
        <p:nvSpPr>
          <p:cNvPr id="3" name="Content Placeholder 2">
            <a:extLst>
              <a:ext uri="{FF2B5EF4-FFF2-40B4-BE49-F238E27FC236}">
                <a16:creationId xmlns:a16="http://schemas.microsoft.com/office/drawing/2014/main" id="{4A62A9E2-ACBD-B69E-64A4-E0F8F033C8BE}"/>
              </a:ext>
            </a:extLst>
          </p:cNvPr>
          <p:cNvSpPr>
            <a:spLocks noGrp="1"/>
          </p:cNvSpPr>
          <p:nvPr>
            <p:ph idx="1"/>
          </p:nvPr>
        </p:nvSpPr>
        <p:spPr>
          <a:xfrm>
            <a:off x="646309" y="2957337"/>
            <a:ext cx="8229600" cy="1244449"/>
          </a:xfrm>
        </p:spPr>
        <p:txBody>
          <a:bodyPr/>
          <a:lstStyle/>
          <a:p>
            <a:r>
              <a:rPr lang="en-FR" dirty="0">
                <a:solidFill>
                  <a:schemeClr val="bg1"/>
                </a:solidFill>
              </a:rPr>
              <a:t>Approval of the minutes</a:t>
            </a:r>
          </a:p>
          <a:p>
            <a:r>
              <a:rPr lang="en-FR" dirty="0">
                <a:solidFill>
                  <a:schemeClr val="bg1"/>
                </a:solidFill>
              </a:rPr>
              <a:t>Matters arising</a:t>
            </a:r>
          </a:p>
        </p:txBody>
      </p:sp>
    </p:spTree>
    <p:extLst>
      <p:ext uri="{BB962C8B-B14F-4D97-AF65-F5344CB8AC3E}">
        <p14:creationId xmlns:p14="http://schemas.microsoft.com/office/powerpoint/2010/main" val="425334636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A98D93-CF1A-257D-342C-A45D8F48816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477A5E-4740-FD69-7D06-3D0FAAFD13EB}"/>
              </a:ext>
            </a:extLst>
          </p:cNvPr>
          <p:cNvSpPr>
            <a:spLocks noGrp="1"/>
          </p:cNvSpPr>
          <p:nvPr>
            <p:ph type="title"/>
          </p:nvPr>
        </p:nvSpPr>
        <p:spPr>
          <a:xfrm>
            <a:off x="473075" y="1058410"/>
            <a:ext cx="8229600" cy="1143000"/>
          </a:xfrm>
        </p:spPr>
        <p:txBody>
          <a:bodyPr>
            <a:normAutofit fontScale="90000"/>
          </a:bodyPr>
          <a:lstStyle/>
          <a:p>
            <a:r>
              <a:rPr lang="en-GB" dirty="0">
                <a:solidFill>
                  <a:srgbClr val="17375E"/>
                </a:solidFill>
              </a:rPr>
              <a:t>CANDIDATES FOR LAY ARCHDEACONRY SYNOD REPRESENTATIVES</a:t>
            </a:r>
            <a:br>
              <a:rPr lang="en-GB" dirty="0">
                <a:solidFill>
                  <a:srgbClr val="17375E"/>
                </a:solidFill>
              </a:rPr>
            </a:br>
            <a:r>
              <a:rPr lang="en-GB" dirty="0">
                <a:solidFill>
                  <a:srgbClr val="17375E"/>
                </a:solidFill>
              </a:rPr>
              <a:t>(Elected every three years)</a:t>
            </a:r>
          </a:p>
        </p:txBody>
      </p:sp>
      <p:sp>
        <p:nvSpPr>
          <p:cNvPr id="3" name="Content Placeholder 2">
            <a:extLst>
              <a:ext uri="{FF2B5EF4-FFF2-40B4-BE49-F238E27FC236}">
                <a16:creationId xmlns:a16="http://schemas.microsoft.com/office/drawing/2014/main" id="{580625BC-6859-F493-9245-9BACFC68D774}"/>
              </a:ext>
            </a:extLst>
          </p:cNvPr>
          <p:cNvSpPr>
            <a:spLocks noGrp="1"/>
          </p:cNvSpPr>
          <p:nvPr>
            <p:ph sz="half" idx="1"/>
          </p:nvPr>
        </p:nvSpPr>
        <p:spPr>
          <a:xfrm>
            <a:off x="2568575" y="3322749"/>
            <a:ext cx="4038600" cy="2803414"/>
          </a:xfrm>
        </p:spPr>
        <p:txBody>
          <a:bodyPr>
            <a:normAutofit/>
          </a:bodyPr>
          <a:lstStyle/>
          <a:p>
            <a:r>
              <a:rPr lang="en-GB" sz="3200" dirty="0">
                <a:solidFill>
                  <a:srgbClr val="17375E"/>
                </a:solidFill>
              </a:rPr>
              <a:t>Rosemary Ulyett</a:t>
            </a:r>
          </a:p>
          <a:p>
            <a:r>
              <a:rPr lang="en-GB" sz="3200" dirty="0">
                <a:solidFill>
                  <a:srgbClr val="17375E"/>
                </a:solidFill>
              </a:rPr>
              <a:t>Maggie Devos</a:t>
            </a:r>
          </a:p>
        </p:txBody>
      </p:sp>
    </p:spTree>
    <p:extLst>
      <p:ext uri="{BB962C8B-B14F-4D97-AF65-F5344CB8AC3E}">
        <p14:creationId xmlns:p14="http://schemas.microsoft.com/office/powerpoint/2010/main" val="298625732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02606"/>
          </a:xfrm>
        </p:spPr>
        <p:txBody>
          <a:bodyPr>
            <a:normAutofit fontScale="90000"/>
          </a:bodyPr>
          <a:lstStyle/>
          <a:p>
            <a:br>
              <a:rPr lang="en-GB" dirty="0">
                <a:solidFill>
                  <a:srgbClr val="17375E"/>
                </a:solidFill>
              </a:rPr>
            </a:br>
            <a:r>
              <a:rPr lang="en-GB" dirty="0">
                <a:solidFill>
                  <a:srgbClr val="17375E"/>
                </a:solidFill>
              </a:rPr>
              <a:t>CHURCH COUNCIL MEMBERS</a:t>
            </a:r>
            <a:br>
              <a:rPr lang="en-GB" dirty="0">
                <a:solidFill>
                  <a:srgbClr val="17375E"/>
                </a:solidFill>
              </a:rPr>
            </a:br>
            <a:endParaRPr lang="en-GB" dirty="0">
              <a:solidFill>
                <a:srgbClr val="17375E"/>
              </a:solidFill>
            </a:endParaRPr>
          </a:p>
        </p:txBody>
      </p:sp>
      <p:sp>
        <p:nvSpPr>
          <p:cNvPr id="3" name="Content Placeholder 2"/>
          <p:cNvSpPr>
            <a:spLocks noGrp="1"/>
          </p:cNvSpPr>
          <p:nvPr>
            <p:ph sz="half" idx="1"/>
          </p:nvPr>
        </p:nvSpPr>
        <p:spPr>
          <a:xfrm>
            <a:off x="696981" y="1196622"/>
            <a:ext cx="7821672" cy="4929541"/>
          </a:xfrm>
        </p:spPr>
        <p:txBody>
          <a:bodyPr>
            <a:normAutofit fontScale="92500" lnSpcReduction="20000"/>
          </a:bodyPr>
          <a:lstStyle/>
          <a:p>
            <a:pPr marL="0" indent="0">
              <a:buNone/>
            </a:pPr>
            <a:r>
              <a:rPr lang="en-GB" sz="4000" dirty="0">
                <a:solidFill>
                  <a:srgbClr val="17375E"/>
                </a:solidFill>
              </a:rPr>
              <a:t>Candidates: </a:t>
            </a:r>
          </a:p>
          <a:p>
            <a:pPr marL="971550" lvl="1" indent="-571500">
              <a:buFont typeface="Arial" panose="020B0604020202020204" pitchFamily="34" charset="0"/>
              <a:buChar char="•"/>
            </a:pPr>
            <a:r>
              <a:rPr lang="en-GB" sz="3600" dirty="0">
                <a:solidFill>
                  <a:srgbClr val="17375E"/>
                </a:solidFill>
              </a:rPr>
              <a:t>Harriet Godfrey</a:t>
            </a:r>
          </a:p>
          <a:p>
            <a:pPr marL="971550" lvl="1" indent="-571500">
              <a:buFont typeface="Arial" panose="020B0604020202020204" pitchFamily="34" charset="0"/>
              <a:buChar char="•"/>
            </a:pPr>
            <a:r>
              <a:rPr lang="en-GB" sz="3600" dirty="0">
                <a:solidFill>
                  <a:srgbClr val="17375E"/>
                </a:solidFill>
              </a:rPr>
              <a:t>David Newlands</a:t>
            </a:r>
          </a:p>
          <a:p>
            <a:pPr marL="971550" lvl="1" indent="-571500">
              <a:buFont typeface="Arial" panose="020B0604020202020204" pitchFamily="34" charset="0"/>
              <a:buChar char="•"/>
            </a:pPr>
            <a:r>
              <a:rPr lang="en-GB" sz="3600" dirty="0">
                <a:solidFill>
                  <a:srgbClr val="17375E"/>
                </a:solidFill>
              </a:rPr>
              <a:t>D Ross</a:t>
            </a:r>
          </a:p>
          <a:p>
            <a:pPr marL="971550" lvl="1" indent="-571500">
              <a:buFont typeface="Arial" panose="020B0604020202020204" pitchFamily="34" charset="0"/>
              <a:buChar char="•"/>
            </a:pPr>
            <a:r>
              <a:rPr lang="en-GB" sz="3600" dirty="0">
                <a:solidFill>
                  <a:srgbClr val="17375E"/>
                </a:solidFill>
              </a:rPr>
              <a:t>F Coester</a:t>
            </a:r>
          </a:p>
          <a:p>
            <a:pPr marL="971550" lvl="1" indent="-571500">
              <a:buFont typeface="Arial" panose="020B0604020202020204" pitchFamily="34" charset="0"/>
              <a:buChar char="•"/>
            </a:pPr>
            <a:r>
              <a:rPr lang="en-GB" sz="3600" dirty="0">
                <a:solidFill>
                  <a:srgbClr val="17375E"/>
                </a:solidFill>
              </a:rPr>
              <a:t>V Swain</a:t>
            </a:r>
          </a:p>
          <a:p>
            <a:pPr marL="971550" lvl="1" indent="-571500">
              <a:buFont typeface="Arial" panose="020B0604020202020204" pitchFamily="34" charset="0"/>
              <a:buChar char="•"/>
            </a:pPr>
            <a:endParaRPr lang="en-GB" sz="3600" dirty="0">
              <a:solidFill>
                <a:srgbClr val="17375E"/>
              </a:solidFill>
            </a:endParaRPr>
          </a:p>
          <a:p>
            <a:pPr marL="0" indent="0">
              <a:buNone/>
            </a:pPr>
            <a:r>
              <a:rPr lang="en-GB" sz="3200" i="1" dirty="0">
                <a:solidFill>
                  <a:srgbClr val="17375E"/>
                </a:solidFill>
              </a:rPr>
              <a:t>Candidates for Churchwarden or Lay Synod representative are also eligible for the PCC if not elected to that specific role.</a:t>
            </a:r>
          </a:p>
        </p:txBody>
      </p:sp>
    </p:spTree>
    <p:extLst>
      <p:ext uri="{BB962C8B-B14F-4D97-AF65-F5344CB8AC3E}">
        <p14:creationId xmlns:p14="http://schemas.microsoft.com/office/powerpoint/2010/main" val="264878925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000" cap="all" dirty="0">
                <a:solidFill>
                  <a:srgbClr val="17375E"/>
                </a:solidFill>
              </a:rPr>
              <a:t>Independent Accounts Examiner</a:t>
            </a:r>
          </a:p>
        </p:txBody>
      </p:sp>
      <p:sp>
        <p:nvSpPr>
          <p:cNvPr id="4" name="Content Placeholder 3"/>
          <p:cNvSpPr>
            <a:spLocks noGrp="1"/>
          </p:cNvSpPr>
          <p:nvPr>
            <p:ph sz="half" idx="2"/>
          </p:nvPr>
        </p:nvSpPr>
        <p:spPr>
          <a:xfrm>
            <a:off x="1422872" y="3665979"/>
            <a:ext cx="4586086" cy="1070811"/>
          </a:xfrm>
        </p:spPr>
        <p:txBody>
          <a:bodyPr>
            <a:normAutofit/>
          </a:bodyPr>
          <a:lstStyle/>
          <a:p>
            <a:r>
              <a:rPr lang="en-GB" sz="4000" dirty="0">
                <a:solidFill>
                  <a:srgbClr val="17375E"/>
                </a:solidFill>
              </a:rPr>
              <a:t>Louise </a:t>
            </a:r>
            <a:r>
              <a:rPr lang="en-GB" sz="4000" dirty="0" err="1">
                <a:solidFill>
                  <a:srgbClr val="17375E"/>
                </a:solidFill>
              </a:rPr>
              <a:t>Cossey</a:t>
            </a:r>
            <a:r>
              <a:rPr lang="en-GB" sz="4000" dirty="0">
                <a:solidFill>
                  <a:srgbClr val="17375E"/>
                </a:solidFill>
              </a:rPr>
              <a:t> </a:t>
            </a:r>
          </a:p>
        </p:txBody>
      </p:sp>
      <p:sp>
        <p:nvSpPr>
          <p:cNvPr id="3" name="TextBox 2">
            <a:extLst>
              <a:ext uri="{FF2B5EF4-FFF2-40B4-BE49-F238E27FC236}">
                <a16:creationId xmlns:a16="http://schemas.microsoft.com/office/drawing/2014/main" id="{C4B6A736-9E32-00BF-27AB-F27E10F6553A}"/>
              </a:ext>
            </a:extLst>
          </p:cNvPr>
          <p:cNvSpPr txBox="1"/>
          <p:nvPr/>
        </p:nvSpPr>
        <p:spPr>
          <a:xfrm>
            <a:off x="747132" y="1661532"/>
            <a:ext cx="6545766" cy="1384995"/>
          </a:xfrm>
          <a:prstGeom prst="rect">
            <a:avLst/>
          </a:prstGeom>
          <a:noFill/>
        </p:spPr>
        <p:txBody>
          <a:bodyPr wrap="square" rtlCol="0">
            <a:spAutoFit/>
          </a:bodyPr>
          <a:lstStyle/>
          <a:p>
            <a:r>
              <a:rPr lang="en-FR" sz="2800" dirty="0">
                <a:solidFill>
                  <a:schemeClr val="bg1"/>
                </a:solidFill>
              </a:rPr>
              <a:t>We thank Louise for her work last year, and she has indicated she is willing to continue in this role</a:t>
            </a:r>
          </a:p>
        </p:txBody>
      </p:sp>
    </p:spTree>
    <p:extLst>
      <p:ext uri="{BB962C8B-B14F-4D97-AF65-F5344CB8AC3E}">
        <p14:creationId xmlns:p14="http://schemas.microsoft.com/office/powerpoint/2010/main" val="45571469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3373381-F1A5-E644-9369-52196DFD35E0}"/>
              </a:ext>
            </a:extLst>
          </p:cNvPr>
          <p:cNvSpPr txBox="1"/>
          <p:nvPr/>
        </p:nvSpPr>
        <p:spPr>
          <a:xfrm>
            <a:off x="1166648" y="1292772"/>
            <a:ext cx="7378262" cy="2862322"/>
          </a:xfrm>
          <a:prstGeom prst="rect">
            <a:avLst/>
          </a:prstGeom>
          <a:noFill/>
        </p:spPr>
        <p:txBody>
          <a:bodyPr wrap="square" rtlCol="0">
            <a:spAutoFit/>
          </a:bodyPr>
          <a:lstStyle/>
          <a:p>
            <a:r>
              <a:rPr lang="en-FR" sz="3600" dirty="0">
                <a:solidFill>
                  <a:schemeClr val="accent5">
                    <a:lumMod val="50000"/>
                  </a:schemeClr>
                </a:solidFill>
              </a:rPr>
              <a:t>Full reports will be available on the website.</a:t>
            </a:r>
          </a:p>
          <a:p>
            <a:r>
              <a:rPr lang="en-FR" sz="3600" dirty="0">
                <a:solidFill>
                  <a:schemeClr val="accent5">
                    <a:lumMod val="50000"/>
                  </a:schemeClr>
                </a:solidFill>
              </a:rPr>
              <a:t>A summary of the financial situation will also be made available.</a:t>
            </a:r>
          </a:p>
          <a:p>
            <a:endParaRPr lang="en-FR" sz="3600" dirty="0">
              <a:solidFill>
                <a:schemeClr val="accent5">
                  <a:lumMod val="50000"/>
                </a:schemeClr>
              </a:solidFill>
            </a:endParaRPr>
          </a:p>
        </p:txBody>
      </p:sp>
    </p:spTree>
    <p:extLst>
      <p:ext uri="{BB962C8B-B14F-4D97-AF65-F5344CB8AC3E}">
        <p14:creationId xmlns:p14="http://schemas.microsoft.com/office/powerpoint/2010/main" val="124888143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412B83-48A5-3445-9357-1981CB1F8311}"/>
              </a:ext>
            </a:extLst>
          </p:cNvPr>
          <p:cNvSpPr>
            <a:spLocks noGrp="1"/>
          </p:cNvSpPr>
          <p:nvPr>
            <p:ph type="title"/>
          </p:nvPr>
        </p:nvSpPr>
        <p:spPr>
          <a:xfrm>
            <a:off x="457200" y="1352324"/>
            <a:ext cx="8229600" cy="1541188"/>
          </a:xfrm>
        </p:spPr>
        <p:txBody>
          <a:bodyPr>
            <a:normAutofit/>
          </a:bodyPr>
          <a:lstStyle/>
          <a:p>
            <a:pPr algn="l"/>
            <a:r>
              <a:rPr lang="en-FR" b="1" dirty="0">
                <a:solidFill>
                  <a:schemeClr val="accent1">
                    <a:lumMod val="75000"/>
                  </a:schemeClr>
                </a:solidFill>
              </a:rPr>
              <a:t>ANY OTHER BUSINESS AND </a:t>
            </a:r>
            <a:br>
              <a:rPr lang="en-FR" b="1" dirty="0">
                <a:solidFill>
                  <a:schemeClr val="accent1">
                    <a:lumMod val="75000"/>
                  </a:schemeClr>
                </a:solidFill>
              </a:rPr>
            </a:br>
            <a:r>
              <a:rPr lang="en-FR" b="1" dirty="0">
                <a:solidFill>
                  <a:schemeClr val="accent1">
                    <a:lumMod val="75000"/>
                  </a:schemeClr>
                </a:solidFill>
              </a:rPr>
              <a:t>CLOSING REMARKS</a:t>
            </a:r>
          </a:p>
        </p:txBody>
      </p:sp>
    </p:spTree>
    <p:extLst>
      <p:ext uri="{BB962C8B-B14F-4D97-AF65-F5344CB8AC3E}">
        <p14:creationId xmlns:p14="http://schemas.microsoft.com/office/powerpoint/2010/main" val="23022945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2A6928-323C-E9FA-9B2B-1DAD20B729D1}"/>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03CB179B-7453-D847-70F2-3C599A68CF68}"/>
              </a:ext>
            </a:extLst>
          </p:cNvPr>
          <p:cNvSpPr txBox="1"/>
          <p:nvPr/>
        </p:nvSpPr>
        <p:spPr>
          <a:xfrm>
            <a:off x="152400" y="237067"/>
            <a:ext cx="8839200" cy="769441"/>
          </a:xfrm>
          <a:prstGeom prst="rect">
            <a:avLst/>
          </a:prstGeom>
          <a:noFill/>
        </p:spPr>
        <p:txBody>
          <a:bodyPr wrap="square" rtlCol="0">
            <a:spAutoFit/>
          </a:bodyPr>
          <a:lstStyle/>
          <a:p>
            <a:pPr algn="ctr"/>
            <a:r>
              <a:rPr lang="en-GB" sz="4400" dirty="0">
                <a:solidFill>
                  <a:srgbClr val="000000"/>
                </a:solidFill>
                <a:latin typeface="Lato Regular"/>
                <a:cs typeface="Lato Regular"/>
              </a:rPr>
              <a:t>CCL AGM 2026 AGENDA</a:t>
            </a:r>
          </a:p>
        </p:txBody>
      </p:sp>
      <p:sp>
        <p:nvSpPr>
          <p:cNvPr id="7" name="Content Placeholder 6">
            <a:extLst>
              <a:ext uri="{FF2B5EF4-FFF2-40B4-BE49-F238E27FC236}">
                <a16:creationId xmlns:a16="http://schemas.microsoft.com/office/drawing/2014/main" id="{9405BB3F-5FCC-5928-C86B-583E4725A13E}"/>
              </a:ext>
            </a:extLst>
          </p:cNvPr>
          <p:cNvSpPr>
            <a:spLocks noGrp="1"/>
          </p:cNvSpPr>
          <p:nvPr>
            <p:ph sz="half" idx="1"/>
          </p:nvPr>
        </p:nvSpPr>
        <p:spPr>
          <a:xfrm>
            <a:off x="364891" y="1006508"/>
            <a:ext cx="4207109" cy="5715958"/>
          </a:xfrm>
        </p:spPr>
        <p:txBody>
          <a:bodyPr>
            <a:noAutofit/>
          </a:bodyPr>
          <a:lstStyle/>
          <a:p>
            <a:pPr marL="514350" lvl="0" indent="-514350">
              <a:buFont typeface="Wingdings" charset="2"/>
              <a:buAutoNum type="arabicPlain"/>
            </a:pPr>
            <a:r>
              <a:rPr lang="en-GB" sz="2600" dirty="0">
                <a:solidFill>
                  <a:schemeClr val="bg1"/>
                </a:solidFill>
              </a:rPr>
              <a:t>Opening with prayers</a:t>
            </a:r>
            <a:endParaRPr lang="en-US" sz="2600" dirty="0">
              <a:solidFill>
                <a:schemeClr val="bg1"/>
              </a:solidFill>
            </a:endParaRPr>
          </a:p>
          <a:p>
            <a:pPr marL="514350" lvl="0" indent="-514350">
              <a:buFont typeface="Wingdings" charset="2"/>
              <a:buAutoNum type="arabicPlain"/>
            </a:pPr>
            <a:r>
              <a:rPr lang="en-GB" sz="2600" dirty="0">
                <a:solidFill>
                  <a:schemeClr val="bg1"/>
                </a:solidFill>
              </a:rPr>
              <a:t>Apologies for absence</a:t>
            </a:r>
            <a:endParaRPr lang="en-US" sz="2600" dirty="0">
              <a:solidFill>
                <a:schemeClr val="bg1"/>
              </a:solidFill>
            </a:endParaRPr>
          </a:p>
          <a:p>
            <a:pPr marL="514350" lvl="0" indent="-514350">
              <a:buFont typeface="Wingdings" charset="2"/>
              <a:buAutoNum type="arabicPlain"/>
            </a:pPr>
            <a:r>
              <a:rPr lang="en-GB" sz="2600" dirty="0">
                <a:solidFill>
                  <a:schemeClr val="bg1"/>
                </a:solidFill>
              </a:rPr>
              <a:t>The electoral roll</a:t>
            </a:r>
            <a:endParaRPr lang="en-US" sz="2600" dirty="0">
              <a:solidFill>
                <a:schemeClr val="bg1"/>
              </a:solidFill>
            </a:endParaRPr>
          </a:p>
          <a:p>
            <a:pPr marL="514350" lvl="0" indent="-514350">
              <a:buFont typeface="Wingdings" charset="2"/>
              <a:buAutoNum type="arabicPlain"/>
            </a:pPr>
            <a:r>
              <a:rPr lang="en-GB" sz="2600" dirty="0">
                <a:solidFill>
                  <a:schemeClr val="bg1"/>
                </a:solidFill>
              </a:rPr>
              <a:t>Minutes of the AGM held on 28 April 2025</a:t>
            </a:r>
            <a:endParaRPr lang="en-US" sz="2600" dirty="0">
              <a:solidFill>
                <a:schemeClr val="bg1"/>
              </a:solidFill>
            </a:endParaRPr>
          </a:p>
          <a:p>
            <a:pPr marL="800100" lvl="1" indent="-342900"/>
            <a:r>
              <a:rPr lang="en-GB" sz="2600" dirty="0">
                <a:solidFill>
                  <a:schemeClr val="bg1"/>
                </a:solidFill>
              </a:rPr>
              <a:t>Matters arising</a:t>
            </a:r>
          </a:p>
          <a:p>
            <a:pPr marL="514350" indent="-457200">
              <a:buFont typeface="+mj-lt"/>
              <a:buAutoNum type="arabicPlain"/>
            </a:pPr>
            <a:r>
              <a:rPr lang="en-GB" sz="2600" dirty="0">
                <a:solidFill>
                  <a:schemeClr val="bg1"/>
                </a:solidFill>
              </a:rPr>
              <a:t>Reports </a:t>
            </a:r>
            <a:endParaRPr lang="en-US" sz="2600" dirty="0">
              <a:solidFill>
                <a:schemeClr val="bg1"/>
              </a:solidFill>
            </a:endParaRPr>
          </a:p>
          <a:p>
            <a:pPr lvl="1"/>
            <a:r>
              <a:rPr lang="en-GB" sz="2600" dirty="0">
                <a:solidFill>
                  <a:schemeClr val="bg1"/>
                </a:solidFill>
              </a:rPr>
              <a:t>Lay President’s report</a:t>
            </a:r>
            <a:endParaRPr lang="en-US" sz="2600" dirty="0">
              <a:solidFill>
                <a:schemeClr val="bg1"/>
              </a:solidFill>
            </a:endParaRPr>
          </a:p>
          <a:p>
            <a:pPr lvl="1"/>
            <a:r>
              <a:rPr lang="en-GB" sz="2600" dirty="0">
                <a:solidFill>
                  <a:schemeClr val="bg1"/>
                </a:solidFill>
              </a:rPr>
              <a:t>Finance Report</a:t>
            </a:r>
          </a:p>
          <a:p>
            <a:pPr lvl="1"/>
            <a:r>
              <a:rPr lang="en-GB" sz="2600" dirty="0">
                <a:solidFill>
                  <a:schemeClr val="bg1"/>
                </a:solidFill>
              </a:rPr>
              <a:t>Fabric report</a:t>
            </a:r>
            <a:r>
              <a:rPr lang="en-US" sz="2600" dirty="0">
                <a:solidFill>
                  <a:schemeClr val="bg1"/>
                </a:solidFill>
              </a:rPr>
              <a:t> </a:t>
            </a:r>
          </a:p>
          <a:p>
            <a:pPr lvl="1"/>
            <a:r>
              <a:rPr lang="en-US" sz="2600" dirty="0">
                <a:solidFill>
                  <a:schemeClr val="bg1"/>
                </a:solidFill>
              </a:rPr>
              <a:t>Other reports</a:t>
            </a:r>
          </a:p>
          <a:p>
            <a:pPr lvl="1"/>
            <a:endParaRPr lang="en-US" sz="2800" dirty="0">
              <a:solidFill>
                <a:schemeClr val="bg1"/>
              </a:solidFill>
            </a:endParaRPr>
          </a:p>
          <a:p>
            <a:pPr lvl="1"/>
            <a:endParaRPr lang="en-GB" sz="2800" dirty="0">
              <a:solidFill>
                <a:schemeClr val="bg1"/>
              </a:solidFill>
            </a:endParaRPr>
          </a:p>
        </p:txBody>
      </p:sp>
      <p:sp>
        <p:nvSpPr>
          <p:cNvPr id="8" name="Content Placeholder 7">
            <a:extLst>
              <a:ext uri="{FF2B5EF4-FFF2-40B4-BE49-F238E27FC236}">
                <a16:creationId xmlns:a16="http://schemas.microsoft.com/office/drawing/2014/main" id="{377A2F01-7822-D7FB-CBBB-41BB1655CB93}"/>
              </a:ext>
            </a:extLst>
          </p:cNvPr>
          <p:cNvSpPr>
            <a:spLocks noGrp="1"/>
          </p:cNvSpPr>
          <p:nvPr>
            <p:ph sz="half" idx="2"/>
          </p:nvPr>
        </p:nvSpPr>
        <p:spPr>
          <a:xfrm>
            <a:off x="4678245" y="1006508"/>
            <a:ext cx="4207109" cy="5715958"/>
          </a:xfrm>
        </p:spPr>
        <p:txBody>
          <a:bodyPr>
            <a:normAutofit/>
          </a:bodyPr>
          <a:lstStyle/>
          <a:p>
            <a:pPr marL="514350" lvl="0" indent="-514350">
              <a:buFont typeface="Wingdings" charset="2"/>
              <a:buAutoNum type="arabicPlain" startAt="6"/>
            </a:pPr>
            <a:r>
              <a:rPr lang="en-GB" dirty="0">
                <a:solidFill>
                  <a:srgbClr val="000000"/>
                </a:solidFill>
              </a:rPr>
              <a:t>Safeguarding</a:t>
            </a:r>
            <a:endParaRPr lang="en-US" dirty="0">
              <a:solidFill>
                <a:srgbClr val="000000"/>
              </a:solidFill>
            </a:endParaRPr>
          </a:p>
          <a:p>
            <a:pPr marL="514350" lvl="0" indent="-514350">
              <a:buFont typeface="+mj-lt"/>
              <a:buAutoNum type="arabicPlain" startAt="6"/>
            </a:pPr>
            <a:r>
              <a:rPr lang="en-GB" dirty="0">
                <a:solidFill>
                  <a:srgbClr val="000000"/>
                </a:solidFill>
              </a:rPr>
              <a:t>Elections and appointments</a:t>
            </a:r>
            <a:endParaRPr lang="en-US" dirty="0">
              <a:solidFill>
                <a:srgbClr val="000000"/>
              </a:solidFill>
            </a:endParaRPr>
          </a:p>
          <a:p>
            <a:pPr lvl="1"/>
            <a:r>
              <a:rPr lang="en-GB" sz="2800" dirty="0">
                <a:solidFill>
                  <a:srgbClr val="000000"/>
                </a:solidFill>
              </a:rPr>
              <a:t>Churchwardens</a:t>
            </a:r>
          </a:p>
          <a:p>
            <a:pPr lvl="1"/>
            <a:r>
              <a:rPr lang="en-GB" sz="2800" dirty="0">
                <a:solidFill>
                  <a:srgbClr val="000000"/>
                </a:solidFill>
              </a:rPr>
              <a:t>Synod representatives</a:t>
            </a:r>
          </a:p>
          <a:p>
            <a:pPr lvl="1"/>
            <a:r>
              <a:rPr lang="en-GB" sz="2800" dirty="0">
                <a:solidFill>
                  <a:srgbClr val="000000"/>
                </a:solidFill>
              </a:rPr>
              <a:t>PCC Members</a:t>
            </a:r>
          </a:p>
          <a:p>
            <a:pPr lvl="1"/>
            <a:r>
              <a:rPr lang="en-GB" sz="2800" dirty="0">
                <a:solidFill>
                  <a:srgbClr val="000000"/>
                </a:solidFill>
              </a:rPr>
              <a:t>Independent account examiner</a:t>
            </a:r>
          </a:p>
          <a:p>
            <a:pPr marL="514350" indent="-514350">
              <a:buAutoNum type="arabicPlain" startAt="8"/>
            </a:pPr>
            <a:r>
              <a:rPr lang="en-GB" dirty="0">
                <a:solidFill>
                  <a:srgbClr val="000000"/>
                </a:solidFill>
              </a:rPr>
              <a:t>Future plans </a:t>
            </a:r>
          </a:p>
          <a:p>
            <a:pPr marL="514350" indent="-514350">
              <a:buAutoNum type="arabicPlain" startAt="8"/>
            </a:pPr>
            <a:r>
              <a:rPr lang="en-GB" dirty="0">
                <a:solidFill>
                  <a:srgbClr val="000000"/>
                </a:solidFill>
              </a:rPr>
              <a:t>Any other business</a:t>
            </a:r>
            <a:endParaRPr lang="en-US" dirty="0">
              <a:solidFill>
                <a:srgbClr val="000000"/>
              </a:solidFill>
            </a:endParaRPr>
          </a:p>
          <a:p>
            <a:pPr marL="0" lvl="0" indent="0">
              <a:buNone/>
            </a:pPr>
            <a:r>
              <a:rPr lang="en-GB" dirty="0">
                <a:solidFill>
                  <a:srgbClr val="000000"/>
                </a:solidFill>
              </a:rPr>
              <a:t>Closing prayers</a:t>
            </a:r>
            <a:endParaRPr lang="en-US" dirty="0">
              <a:solidFill>
                <a:srgbClr val="000000"/>
              </a:solidFill>
            </a:endParaRPr>
          </a:p>
          <a:p>
            <a:endParaRPr lang="en-GB" dirty="0"/>
          </a:p>
        </p:txBody>
      </p:sp>
    </p:spTree>
    <p:extLst>
      <p:ext uri="{BB962C8B-B14F-4D97-AF65-F5344CB8AC3E}">
        <p14:creationId xmlns:p14="http://schemas.microsoft.com/office/powerpoint/2010/main" val="3914203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1D150F3-F432-1149-8DE1-B29995F64752}"/>
              </a:ext>
            </a:extLst>
          </p:cNvPr>
          <p:cNvSpPr/>
          <p:nvPr/>
        </p:nvSpPr>
        <p:spPr>
          <a:xfrm>
            <a:off x="1632856" y="1600200"/>
            <a:ext cx="4114800" cy="702128"/>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2" name="Title 1"/>
          <p:cNvSpPr>
            <a:spLocks noGrp="1"/>
          </p:cNvSpPr>
          <p:nvPr>
            <p:ph type="title"/>
          </p:nvPr>
        </p:nvSpPr>
        <p:spPr/>
        <p:txBody>
          <a:bodyPr/>
          <a:lstStyle/>
          <a:p>
            <a:r>
              <a:rPr lang="en-GB" b="1" dirty="0">
                <a:solidFill>
                  <a:srgbClr val="17375E"/>
                </a:solidFill>
              </a:rPr>
              <a:t>Reports</a:t>
            </a:r>
          </a:p>
        </p:txBody>
      </p:sp>
      <p:sp>
        <p:nvSpPr>
          <p:cNvPr id="3" name="Content Placeholder 2"/>
          <p:cNvSpPr>
            <a:spLocks noGrp="1"/>
          </p:cNvSpPr>
          <p:nvPr>
            <p:ph idx="1"/>
          </p:nvPr>
        </p:nvSpPr>
        <p:spPr>
          <a:xfrm>
            <a:off x="1632856" y="1600201"/>
            <a:ext cx="6281951" cy="3657599"/>
          </a:xfrm>
        </p:spPr>
        <p:txBody>
          <a:bodyPr>
            <a:normAutofit/>
          </a:bodyPr>
          <a:lstStyle/>
          <a:p>
            <a:r>
              <a:rPr lang="en-GB" sz="3600" dirty="0">
                <a:solidFill>
                  <a:srgbClr val="17375E"/>
                </a:solidFill>
              </a:rPr>
              <a:t>Lay Vice-chairman’s report</a:t>
            </a:r>
          </a:p>
          <a:p>
            <a:r>
              <a:rPr lang="en-GB" sz="3600" dirty="0">
                <a:solidFill>
                  <a:srgbClr val="17375E"/>
                </a:solidFill>
              </a:rPr>
              <a:t>Finance report </a:t>
            </a:r>
          </a:p>
          <a:p>
            <a:r>
              <a:rPr lang="en-GB" sz="3600" dirty="0">
                <a:solidFill>
                  <a:srgbClr val="17375E"/>
                </a:solidFill>
              </a:rPr>
              <a:t>Fabric report</a:t>
            </a:r>
          </a:p>
          <a:p>
            <a:r>
              <a:rPr lang="en-GB" sz="3600" dirty="0">
                <a:solidFill>
                  <a:srgbClr val="17375E"/>
                </a:solidFill>
              </a:rPr>
              <a:t>Other reports</a:t>
            </a:r>
          </a:p>
        </p:txBody>
      </p:sp>
    </p:spTree>
    <p:extLst>
      <p:ext uri="{BB962C8B-B14F-4D97-AF65-F5344CB8AC3E}">
        <p14:creationId xmlns:p14="http://schemas.microsoft.com/office/powerpoint/2010/main" val="6898135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C137C6-218D-9D47-97D7-11C8763A2E04}"/>
              </a:ext>
            </a:extLst>
          </p:cNvPr>
          <p:cNvSpPr>
            <a:spLocks noGrp="1"/>
          </p:cNvSpPr>
          <p:nvPr>
            <p:ph type="title"/>
          </p:nvPr>
        </p:nvSpPr>
        <p:spPr>
          <a:xfrm>
            <a:off x="457200" y="602653"/>
            <a:ext cx="8229600" cy="1143000"/>
          </a:xfrm>
        </p:spPr>
        <p:txBody>
          <a:bodyPr>
            <a:normAutofit/>
          </a:bodyPr>
          <a:lstStyle/>
          <a:p>
            <a:r>
              <a:rPr lang="fr-FR" dirty="0">
                <a:solidFill>
                  <a:schemeClr val="bg1"/>
                </a:solidFill>
              </a:rPr>
              <a:t>Lay Vice-</a:t>
            </a:r>
            <a:r>
              <a:rPr lang="fr-FR" dirty="0" err="1">
                <a:solidFill>
                  <a:schemeClr val="bg1"/>
                </a:solidFill>
              </a:rPr>
              <a:t>chairman’s</a:t>
            </a:r>
            <a:r>
              <a:rPr lang="fr-FR" dirty="0">
                <a:solidFill>
                  <a:schemeClr val="bg1"/>
                </a:solidFill>
              </a:rPr>
              <a:t> Report</a:t>
            </a:r>
          </a:p>
        </p:txBody>
      </p:sp>
      <p:sp>
        <p:nvSpPr>
          <p:cNvPr id="5" name="Content Placeholder 4">
            <a:extLst>
              <a:ext uri="{FF2B5EF4-FFF2-40B4-BE49-F238E27FC236}">
                <a16:creationId xmlns:a16="http://schemas.microsoft.com/office/drawing/2014/main" id="{2EEE0C4E-5778-2D4F-B9EC-50AE85D9B8A6}"/>
              </a:ext>
            </a:extLst>
          </p:cNvPr>
          <p:cNvSpPr>
            <a:spLocks noGrp="1"/>
          </p:cNvSpPr>
          <p:nvPr>
            <p:ph idx="1"/>
          </p:nvPr>
        </p:nvSpPr>
        <p:spPr>
          <a:xfrm>
            <a:off x="457200" y="1469036"/>
            <a:ext cx="8521907" cy="4786311"/>
          </a:xfrm>
        </p:spPr>
        <p:txBody>
          <a:bodyPr/>
          <a:lstStyle/>
          <a:p>
            <a:pPr marL="0" indent="0">
              <a:buNone/>
            </a:pPr>
            <a:endParaRPr lang="fr-FR" dirty="0">
              <a:solidFill>
                <a:schemeClr val="accent5">
                  <a:lumMod val="50000"/>
                </a:schemeClr>
              </a:solidFill>
            </a:endParaRPr>
          </a:p>
          <a:p>
            <a:pPr marL="0" indent="0">
              <a:buNone/>
            </a:pPr>
            <a:endParaRPr lang="fr-FR" dirty="0">
              <a:solidFill>
                <a:schemeClr val="accent5">
                  <a:lumMod val="50000"/>
                </a:schemeClr>
              </a:solidFill>
            </a:endParaRPr>
          </a:p>
          <a:p>
            <a:pPr marL="0" indent="0">
              <a:buNone/>
            </a:pPr>
            <a:endParaRPr lang="fr-FR" dirty="0">
              <a:solidFill>
                <a:schemeClr val="accent5">
                  <a:lumMod val="50000"/>
                </a:schemeClr>
              </a:solidFill>
            </a:endParaRPr>
          </a:p>
          <a:p>
            <a:pPr marL="0" indent="0">
              <a:buNone/>
            </a:pPr>
            <a:endParaRPr lang="en-FR" dirty="0">
              <a:solidFill>
                <a:schemeClr val="accent5">
                  <a:lumMod val="50000"/>
                </a:schemeClr>
              </a:solidFill>
            </a:endParaRPr>
          </a:p>
        </p:txBody>
      </p:sp>
      <p:sp>
        <p:nvSpPr>
          <p:cNvPr id="4" name="TextBox 3">
            <a:extLst>
              <a:ext uri="{FF2B5EF4-FFF2-40B4-BE49-F238E27FC236}">
                <a16:creationId xmlns:a16="http://schemas.microsoft.com/office/drawing/2014/main" id="{BF7114EC-F26F-1466-E394-EA8B9C5E23EE}"/>
              </a:ext>
            </a:extLst>
          </p:cNvPr>
          <p:cNvSpPr txBox="1"/>
          <p:nvPr/>
        </p:nvSpPr>
        <p:spPr>
          <a:xfrm>
            <a:off x="518374" y="3429000"/>
            <a:ext cx="8107251" cy="3139321"/>
          </a:xfrm>
          <a:prstGeom prst="rect">
            <a:avLst/>
          </a:prstGeom>
          <a:noFill/>
        </p:spPr>
        <p:txBody>
          <a:bodyPr wrap="square">
            <a:spAutoFit/>
          </a:bodyPr>
          <a:lstStyle/>
          <a:p>
            <a:pPr marL="285750" indent="-285750">
              <a:buFontTx/>
              <a:buChar char="-"/>
            </a:pPr>
            <a:r>
              <a:rPr lang="en-FR" sz="1800" kern="0" dirty="0">
                <a:solidFill>
                  <a:srgbClr val="000000"/>
                </a:solidFill>
                <a:effectLst/>
                <a:latin typeface="Helvetica" pitchFamily="2" charset="0"/>
                <a:ea typeface="Times New Roman" panose="02020603050405020304" pitchFamily="18" charset="0"/>
                <a:cs typeface="Times New Roman" panose="02020603050405020304" pitchFamily="18" charset="0"/>
              </a:rPr>
              <a:t>2025 was defined by the interregnum (vacancy for a chaplain). Two candidates came forward from the job advert but neither was suitable; options being explored include re-advertising, a House for Duty arrangement, or a full-time post. </a:t>
            </a:r>
          </a:p>
          <a:p>
            <a:pPr marL="285750" indent="-285750">
              <a:buFontTx/>
              <a:buChar char="-"/>
            </a:pPr>
            <a:r>
              <a:rPr lang="en-FR" sz="1800" kern="0" dirty="0">
                <a:solidFill>
                  <a:srgbClr val="000000"/>
                </a:solidFill>
                <a:effectLst/>
                <a:latin typeface="Helvetica" pitchFamily="2" charset="0"/>
                <a:ea typeface="Times New Roman" panose="02020603050405020304" pitchFamily="18" charset="0"/>
                <a:cs typeface="Times New Roman" panose="02020603050405020304" pitchFamily="18" charset="0"/>
              </a:rPr>
              <a:t>Rev. Elisabeth Dean faithfully led communion services throughout</a:t>
            </a:r>
            <a:r>
              <a:rPr lang="en-FR" kern="0" dirty="0">
                <a:solidFill>
                  <a:srgbClr val="000000"/>
                </a:solidFill>
                <a:latin typeface="Helvetica" pitchFamily="2" charset="0"/>
                <a:ea typeface="Times New Roman" panose="02020603050405020304" pitchFamily="18" charset="0"/>
                <a:cs typeface="Times New Roman" panose="02020603050405020304" pitchFamily="18" charset="0"/>
              </a:rPr>
              <a:t> 2025</a:t>
            </a:r>
          </a:p>
          <a:p>
            <a:pPr marL="285750" indent="-285750">
              <a:buFontTx/>
              <a:buChar char="-"/>
            </a:pPr>
            <a:r>
              <a:rPr lang="en-FR" sz="1800" kern="0" dirty="0">
                <a:solidFill>
                  <a:srgbClr val="000000"/>
                </a:solidFill>
                <a:effectLst/>
                <a:latin typeface="Helvetica" pitchFamily="2" charset="0"/>
                <a:ea typeface="Times New Roman" panose="02020603050405020304" pitchFamily="18" charset="0"/>
                <a:cs typeface="Times New Roman" panose="02020603050405020304" pitchFamily="18" charset="0"/>
              </a:rPr>
              <a:t>Finances are healthy (€12,256 surplus; €38,288 in reserves). </a:t>
            </a:r>
          </a:p>
          <a:p>
            <a:pPr marL="285750" indent="-285750">
              <a:buFontTx/>
              <a:buChar char="-"/>
            </a:pPr>
            <a:r>
              <a:rPr lang="en-FR" sz="1800" kern="0" dirty="0">
                <a:solidFill>
                  <a:srgbClr val="000000"/>
                </a:solidFill>
                <a:effectLst/>
                <a:latin typeface="Helvetica" pitchFamily="2" charset="0"/>
                <a:ea typeface="Times New Roman" panose="02020603050405020304" pitchFamily="18" charset="0"/>
                <a:cs typeface="Times New Roman" panose="02020603050405020304" pitchFamily="18" charset="0"/>
              </a:rPr>
              <a:t>A locum chaplain, Rev. Canon Dr Gary Wilton, is confirmed for July–August 2026. </a:t>
            </a:r>
          </a:p>
          <a:p>
            <a:pPr marL="285750" indent="-285750">
              <a:buFontTx/>
              <a:buChar char="-"/>
            </a:pPr>
            <a:r>
              <a:rPr lang="en-FR" sz="1800" kern="0" dirty="0">
                <a:solidFill>
                  <a:srgbClr val="000000"/>
                </a:solidFill>
                <a:effectLst/>
                <a:latin typeface="Helvetica" pitchFamily="2" charset="0"/>
                <a:ea typeface="Times New Roman" panose="02020603050405020304" pitchFamily="18" charset="0"/>
                <a:cs typeface="Times New Roman" panose="02020603050405020304" pitchFamily="18" charset="0"/>
              </a:rPr>
              <a:t>Buildings were well maintained, with several improvements to the chaplaincy house.</a:t>
            </a:r>
          </a:p>
          <a:p>
            <a:pPr marL="285750" indent="-285750">
              <a:buFontTx/>
              <a:buChar char="-"/>
            </a:pPr>
            <a:r>
              <a:rPr lang="en-FR" kern="0" dirty="0">
                <a:solidFill>
                  <a:srgbClr val="000000"/>
                </a:solidFill>
                <a:latin typeface="Helvetica" pitchFamily="2" charset="0"/>
                <a:ea typeface="Aptos" panose="020B0004020202020204" pitchFamily="34" charset="0"/>
                <a:cs typeface="Times New Roman" panose="02020603050405020304" pitchFamily="18" charset="0"/>
              </a:rPr>
              <a:t>Thanks to all volunteers and helpers, in every capacity</a:t>
            </a:r>
            <a:endParaRPr lang="en-FR" sz="1800" kern="100" dirty="0">
              <a:effectLst/>
              <a:latin typeface="Helvetica" pitchFamily="2" charset="0"/>
              <a:ea typeface="Aptos" panose="020B000402020202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58D948E3-9768-0E28-3AD3-4E6A1252DA92}"/>
              </a:ext>
            </a:extLst>
          </p:cNvPr>
          <p:cNvSpPr txBox="1"/>
          <p:nvPr/>
        </p:nvSpPr>
        <p:spPr>
          <a:xfrm>
            <a:off x="824459" y="1903751"/>
            <a:ext cx="7525062" cy="923330"/>
          </a:xfrm>
          <a:prstGeom prst="rect">
            <a:avLst/>
          </a:prstGeom>
          <a:noFill/>
        </p:spPr>
        <p:txBody>
          <a:bodyPr wrap="square" rtlCol="0">
            <a:spAutoFit/>
          </a:bodyPr>
          <a:lstStyle/>
          <a:p>
            <a:r>
              <a:rPr lang="en-FR" i="1" dirty="0">
                <a:solidFill>
                  <a:schemeClr val="bg1"/>
                </a:solidFill>
              </a:rPr>
              <a:t>You can find the very complete report on 2025 on our website, and a summary in the overview report.</a:t>
            </a:r>
          </a:p>
          <a:p>
            <a:r>
              <a:rPr lang="en-FR" i="1" dirty="0">
                <a:solidFill>
                  <a:schemeClr val="bg1"/>
                </a:solidFill>
              </a:rPr>
              <a:t>The main points are these:</a:t>
            </a:r>
          </a:p>
        </p:txBody>
      </p:sp>
    </p:spTree>
    <p:extLst>
      <p:ext uri="{BB962C8B-B14F-4D97-AF65-F5344CB8AC3E}">
        <p14:creationId xmlns:p14="http://schemas.microsoft.com/office/powerpoint/2010/main" val="40868749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1D150F3-F432-1149-8DE1-B29995F64752}"/>
              </a:ext>
            </a:extLst>
          </p:cNvPr>
          <p:cNvSpPr/>
          <p:nvPr/>
        </p:nvSpPr>
        <p:spPr>
          <a:xfrm>
            <a:off x="1420586" y="3037114"/>
            <a:ext cx="4114800" cy="620486"/>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3" name="Content Placeholder 2"/>
          <p:cNvSpPr>
            <a:spLocks noGrp="1"/>
          </p:cNvSpPr>
          <p:nvPr>
            <p:ph idx="1"/>
          </p:nvPr>
        </p:nvSpPr>
        <p:spPr>
          <a:xfrm>
            <a:off x="1420586" y="1747157"/>
            <a:ext cx="7266214" cy="4379006"/>
          </a:xfrm>
        </p:spPr>
        <p:txBody>
          <a:bodyPr>
            <a:normAutofit/>
          </a:bodyPr>
          <a:lstStyle/>
          <a:p>
            <a:r>
              <a:rPr lang="en-GB" sz="3600" dirty="0">
                <a:solidFill>
                  <a:srgbClr val="17375E"/>
                </a:solidFill>
              </a:rPr>
              <a:t>Lay Vice-Chairman’s report</a:t>
            </a:r>
          </a:p>
          <a:p>
            <a:endParaRPr lang="en-GB" sz="3600" dirty="0">
              <a:solidFill>
                <a:srgbClr val="17375E"/>
              </a:solidFill>
            </a:endParaRPr>
          </a:p>
          <a:p>
            <a:r>
              <a:rPr lang="en-GB" sz="3600" dirty="0">
                <a:solidFill>
                  <a:srgbClr val="17375E"/>
                </a:solidFill>
              </a:rPr>
              <a:t>Finance report </a:t>
            </a:r>
          </a:p>
          <a:p>
            <a:pPr marL="457200" lvl="1" indent="0">
              <a:buNone/>
            </a:pPr>
            <a:endParaRPr lang="en-GB" sz="3600" dirty="0">
              <a:solidFill>
                <a:srgbClr val="17375E"/>
              </a:solidFill>
            </a:endParaRPr>
          </a:p>
          <a:p>
            <a:r>
              <a:rPr lang="en-GB" sz="3600" dirty="0">
                <a:solidFill>
                  <a:srgbClr val="17375E"/>
                </a:solidFill>
              </a:rPr>
              <a:t>Fabric report</a:t>
            </a:r>
          </a:p>
        </p:txBody>
      </p:sp>
      <p:sp>
        <p:nvSpPr>
          <p:cNvPr id="2" name="Title 1"/>
          <p:cNvSpPr>
            <a:spLocks noGrp="1"/>
          </p:cNvSpPr>
          <p:nvPr>
            <p:ph type="title"/>
          </p:nvPr>
        </p:nvSpPr>
        <p:spPr/>
        <p:txBody>
          <a:bodyPr/>
          <a:lstStyle/>
          <a:p>
            <a:r>
              <a:rPr lang="en-GB" b="1" dirty="0">
                <a:solidFill>
                  <a:srgbClr val="17375E"/>
                </a:solidFill>
              </a:rPr>
              <a:t>Reports</a:t>
            </a:r>
          </a:p>
        </p:txBody>
      </p:sp>
    </p:spTree>
    <p:extLst>
      <p:ext uri="{BB962C8B-B14F-4D97-AF65-F5344CB8AC3E}">
        <p14:creationId xmlns:p14="http://schemas.microsoft.com/office/powerpoint/2010/main" val="10567197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015177"/>
            <a:ext cx="7772400" cy="1470025"/>
          </a:xfrm>
        </p:spPr>
        <p:txBody>
          <a:bodyPr/>
          <a:lstStyle/>
          <a:p>
            <a:r>
              <a:rPr lang="en-GB" b="1" dirty="0">
                <a:solidFill>
                  <a:srgbClr val="17375E"/>
                </a:solidFill>
              </a:rPr>
              <a:t>CHRIST CHURCH LILLE</a:t>
            </a:r>
            <a:br>
              <a:rPr lang="en-GB" b="1" dirty="0">
                <a:solidFill>
                  <a:srgbClr val="17375E"/>
                </a:solidFill>
              </a:rPr>
            </a:br>
            <a:r>
              <a:rPr lang="en-GB" b="1" dirty="0">
                <a:solidFill>
                  <a:srgbClr val="17375E"/>
                </a:solidFill>
              </a:rPr>
              <a:t>ACCOUNTS 2025</a:t>
            </a:r>
          </a:p>
        </p:txBody>
      </p:sp>
      <p:sp>
        <p:nvSpPr>
          <p:cNvPr id="3" name="Subtitle 2"/>
          <p:cNvSpPr>
            <a:spLocks noGrp="1"/>
          </p:cNvSpPr>
          <p:nvPr>
            <p:ph type="subTitle" idx="1"/>
          </p:nvPr>
        </p:nvSpPr>
        <p:spPr>
          <a:xfrm>
            <a:off x="1313644" y="2817421"/>
            <a:ext cx="6452317" cy="3672702"/>
          </a:xfrm>
        </p:spPr>
        <p:txBody>
          <a:bodyPr>
            <a:noAutofit/>
          </a:bodyPr>
          <a:lstStyle/>
          <a:p>
            <a:endParaRPr lang="en-GB" sz="3600" dirty="0">
              <a:solidFill>
                <a:srgbClr val="17375E"/>
              </a:solidFill>
            </a:endParaRPr>
          </a:p>
          <a:p>
            <a:r>
              <a:rPr lang="en-GB" sz="3600" dirty="0">
                <a:solidFill>
                  <a:srgbClr val="17375E"/>
                </a:solidFill>
              </a:rPr>
              <a:t>Income and Expenditure</a:t>
            </a:r>
          </a:p>
        </p:txBody>
      </p:sp>
    </p:spTree>
    <p:extLst>
      <p:ext uri="{BB962C8B-B14F-4D97-AF65-F5344CB8AC3E}">
        <p14:creationId xmlns:p14="http://schemas.microsoft.com/office/powerpoint/2010/main" val="42757780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6949</TotalTime>
  <Words>1962</Words>
  <Application>Microsoft Macintosh PowerPoint</Application>
  <PresentationFormat>On-screen Show (4:3)</PresentationFormat>
  <Paragraphs>369</Paragraphs>
  <Slides>44</Slides>
  <Notes>35</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44</vt:i4>
      </vt:variant>
    </vt:vector>
  </HeadingPairs>
  <TitlesOfParts>
    <vt:vector size="53" baseType="lpstr">
      <vt:lpstr>MS Mincho</vt:lpstr>
      <vt:lpstr>Arial</vt:lpstr>
      <vt:lpstr>Calibri</vt:lpstr>
      <vt:lpstr>Cambria</vt:lpstr>
      <vt:lpstr>Helvetica</vt:lpstr>
      <vt:lpstr>Lato</vt:lpstr>
      <vt:lpstr>Lato Regular</vt:lpstr>
      <vt:lpstr>Wingdings</vt:lpstr>
      <vt:lpstr>Office Theme</vt:lpstr>
      <vt:lpstr>CHRIST CHURCH LILLE</vt:lpstr>
      <vt:lpstr>PowerPoint Presentation</vt:lpstr>
      <vt:lpstr>The Electoral Roll</vt:lpstr>
      <vt:lpstr>Minutes of the AGM held on 28 April 2025</vt:lpstr>
      <vt:lpstr>PowerPoint Presentation</vt:lpstr>
      <vt:lpstr>Reports</vt:lpstr>
      <vt:lpstr>Lay Vice-chairman’s Report</vt:lpstr>
      <vt:lpstr>Reports</vt:lpstr>
      <vt:lpstr>CHRIST CHURCH LILLE ACCOUNTS 2025</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CHRIST CHURCH LILLE Budget for 2026</vt:lpstr>
      <vt:lpstr>PowerPoint Presentation</vt:lpstr>
      <vt:lpstr>Comparison of 2026 Budget - Income</vt:lpstr>
      <vt:lpstr> Comparison of 2026 Budget - Expense</vt:lpstr>
      <vt:lpstr>And if we have a Chaplain?</vt:lpstr>
      <vt:lpstr>Reports</vt:lpstr>
      <vt:lpstr>Fabric Report</vt:lpstr>
      <vt:lpstr>Outreach</vt:lpstr>
      <vt:lpstr>Ladies’ Bible Study</vt:lpstr>
      <vt:lpstr>Morning Music</vt:lpstr>
      <vt:lpstr>Working with Christ</vt:lpstr>
      <vt:lpstr>Sunday Club</vt:lpstr>
      <vt:lpstr>Eco Church</vt:lpstr>
      <vt:lpstr>Communications </vt:lpstr>
      <vt:lpstr>PowerPoint Presentation</vt:lpstr>
      <vt:lpstr>Safeguarding</vt:lpstr>
      <vt:lpstr>PowerPoint Presentation</vt:lpstr>
      <vt:lpstr>Elections and Appointments</vt:lpstr>
      <vt:lpstr>Church Council Members</vt:lpstr>
      <vt:lpstr>CANDIDATES FOR CHURCHWARDEN (Elected annually)</vt:lpstr>
      <vt:lpstr>CANDIDATES FOR LAY ARCHDEACONRY SYNOD REPRESENTATIVES (Elected every three years)</vt:lpstr>
      <vt:lpstr> CHURCH COUNCIL MEMBERS </vt:lpstr>
      <vt:lpstr>Independent Accounts Examiner</vt:lpstr>
      <vt:lpstr>PowerPoint Presentation</vt:lpstr>
      <vt:lpstr>ANY OTHER BUSINESS AND  CLOSING REMARKS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CHRIST CHURCH LILLE</dc:title>
  <dc:subject/>
  <dc:creator>Rosemary</dc:creator>
  <cp:keywords/>
  <dc:description/>
  <cp:lastModifiedBy>Rosemary Ulyett</cp:lastModifiedBy>
  <cp:revision>301</cp:revision>
  <cp:lastPrinted>2025-03-27T16:42:56Z</cp:lastPrinted>
  <dcterms:created xsi:type="dcterms:W3CDTF">2017-03-14T13:39:05Z</dcterms:created>
  <dcterms:modified xsi:type="dcterms:W3CDTF">2026-05-01T11:29:07Z</dcterms:modified>
  <cp:category/>
</cp:coreProperties>
</file>